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bookmarkIdSeed="2">
  <p:sldMasterIdLst>
    <p:sldMasterId id="2147483648" r:id="rId1"/>
    <p:sldMasterId id="2147483657" r:id="rId2"/>
  </p:sldMasterIdLst>
  <p:notesMasterIdLst>
    <p:notesMasterId r:id="rId17"/>
  </p:notesMasterIdLst>
  <p:sldIdLst>
    <p:sldId id="883" r:id="rId3"/>
    <p:sldId id="945" r:id="rId4"/>
    <p:sldId id="904" r:id="rId5"/>
    <p:sldId id="942" r:id="rId6"/>
    <p:sldId id="947" r:id="rId7"/>
    <p:sldId id="948" r:id="rId8"/>
    <p:sldId id="949" r:id="rId9"/>
    <p:sldId id="946" r:id="rId10"/>
    <p:sldId id="951" r:id="rId11"/>
    <p:sldId id="956" r:id="rId12"/>
    <p:sldId id="952" r:id="rId13"/>
    <p:sldId id="954" r:id="rId14"/>
    <p:sldId id="953" r:id="rId15"/>
    <p:sldId id="955" r:id="rId16"/>
  </p:sldIdLst>
  <p:sldSz cx="12192000" cy="6858000"/>
  <p:notesSz cx="6669088" cy="9926638"/>
  <p:defaultTextStyle>
    <a:defPPr>
      <a:defRPr lang="en-GB"/>
    </a:defPPr>
    <a:lvl1pPr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A27DB9B-7B24-2CB7-B4B5-478DEC65601D}" name="David Heald" initials="DH" userId="S::David.Heald@glasgow.ac.uk::6de44ead-87e3-4f8c-9616-06a3d0edeef8" providerId="AD"/>
  <p188:author id="{611B60BC-1179-8064-3D08-407814295099}" name="David Heald" initials="DAH" userId="David Heald"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Phil McConville" initials="PM" lastIdx="1" clrIdx="0">
    <p:extLst>
      <p:ext uri="{19B8F6BF-5375-455C-9EA6-DF929625EA0E}">
        <p15:presenceInfo xmlns:p15="http://schemas.microsoft.com/office/powerpoint/2012/main" userId="41185a83caa12c1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210A2F"/>
    <a:srgbClr val="00213B"/>
    <a:srgbClr val="3A5667"/>
    <a:srgbClr val="5B651B"/>
    <a:srgbClr val="005C6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235" autoAdjust="0"/>
    <p:restoredTop sz="93557" autoAdjust="0"/>
  </p:normalViewPr>
  <p:slideViewPr>
    <p:cSldViewPr>
      <p:cViewPr>
        <p:scale>
          <a:sx n="60" d="100"/>
          <a:sy n="60" d="100"/>
        </p:scale>
        <p:origin x="1212" y="180"/>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2604"/>
    </p:cViewPr>
  </p:sorterViewPr>
  <p:notesViewPr>
    <p:cSldViewPr>
      <p:cViewPr varScale="1">
        <p:scale>
          <a:sx n="55" d="100"/>
          <a:sy n="55" d="100"/>
        </p:scale>
        <p:origin x="3403" y="6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microsoft.com/office/2018/10/relationships/authors" Target="authors.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7607" y="0"/>
            <a:ext cx="2889938" cy="498056"/>
          </a:xfrm>
          <a:prstGeom prst="rect">
            <a:avLst/>
          </a:prstGeom>
        </p:spPr>
        <p:txBody>
          <a:bodyPr vert="horz" lIns="91440" tIns="45720" rIns="91440" bIns="45720" rtlCol="0"/>
          <a:lstStyle>
            <a:lvl1pPr algn="r">
              <a:defRPr sz="1200"/>
            </a:lvl1pPr>
          </a:lstStyle>
          <a:p>
            <a:fld id="{0C5EBD42-F12B-4DD8-AF6F-EE15AB8E586A}" type="datetimeFigureOut">
              <a:rPr lang="en-GB" smtClean="0"/>
              <a:t>16/06/2026</a:t>
            </a:fld>
            <a:endParaRPr lang="en-GB"/>
          </a:p>
        </p:txBody>
      </p:sp>
      <p:sp>
        <p:nvSpPr>
          <p:cNvPr id="4" name="Slide Image Placeholder 3"/>
          <p:cNvSpPr>
            <a:spLocks noGrp="1" noRot="1" noChangeAspect="1"/>
          </p:cNvSpPr>
          <p:nvPr>
            <p:ph type="sldImg" idx="2"/>
          </p:nvPr>
        </p:nvSpPr>
        <p:spPr>
          <a:xfrm>
            <a:off x="357188" y="1239838"/>
            <a:ext cx="5954712" cy="3351212"/>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909" y="4777195"/>
            <a:ext cx="533527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889938"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7607" y="9428584"/>
            <a:ext cx="2889938" cy="498055"/>
          </a:xfrm>
          <a:prstGeom prst="rect">
            <a:avLst/>
          </a:prstGeom>
        </p:spPr>
        <p:txBody>
          <a:bodyPr vert="horz" lIns="91440" tIns="45720" rIns="91440" bIns="45720" rtlCol="0" anchor="b"/>
          <a:lstStyle>
            <a:lvl1pPr algn="r">
              <a:defRPr sz="1200"/>
            </a:lvl1pPr>
          </a:lstStyle>
          <a:p>
            <a:fld id="{8D33B87A-943E-4D4A-A721-A7A95A0402B3}" type="slidenum">
              <a:rPr lang="en-GB" smtClean="0"/>
              <a:t>‹#›</a:t>
            </a:fld>
            <a:endParaRPr lang="en-GB"/>
          </a:p>
        </p:txBody>
      </p:sp>
    </p:spTree>
    <p:extLst>
      <p:ext uri="{BB962C8B-B14F-4D97-AF65-F5344CB8AC3E}">
        <p14:creationId xmlns:p14="http://schemas.microsoft.com/office/powerpoint/2010/main" val="40017827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57188" y="1239838"/>
            <a:ext cx="5954712" cy="3351212"/>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D33B87A-943E-4D4A-A721-A7A95A0402B3}" type="slidenum">
              <a:rPr lang="en-GB" smtClean="0"/>
              <a:t>1</a:t>
            </a:fld>
            <a:endParaRPr lang="en-GB"/>
          </a:p>
        </p:txBody>
      </p:sp>
    </p:spTree>
    <p:extLst>
      <p:ext uri="{BB962C8B-B14F-4D97-AF65-F5344CB8AC3E}">
        <p14:creationId xmlns:p14="http://schemas.microsoft.com/office/powerpoint/2010/main" val="38831126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9672DA-7DBE-DDF8-E269-C3621F108B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49D911-D610-F51A-358E-90B99291982D}"/>
              </a:ext>
            </a:extLst>
          </p:cNvPr>
          <p:cNvSpPr>
            <a:spLocks noGrp="1" noRot="1" noChangeAspect="1"/>
          </p:cNvSpPr>
          <p:nvPr>
            <p:ph type="sldImg"/>
          </p:nvPr>
        </p:nvSpPr>
        <p:spPr>
          <a:xfrm>
            <a:off x="357188" y="1239838"/>
            <a:ext cx="5954712" cy="3351212"/>
          </a:xfrm>
        </p:spPr>
      </p:sp>
      <p:sp>
        <p:nvSpPr>
          <p:cNvPr id="3" name="Notes Placeholder 2">
            <a:extLst>
              <a:ext uri="{FF2B5EF4-FFF2-40B4-BE49-F238E27FC236}">
                <a16:creationId xmlns:a16="http://schemas.microsoft.com/office/drawing/2014/main" id="{8BCA1B66-F3B8-4650-1FF4-8F8AF52804D8}"/>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C53D90C1-EE9E-360D-7A2E-0C5C03FC2A30}"/>
              </a:ext>
            </a:extLst>
          </p:cNvPr>
          <p:cNvSpPr>
            <a:spLocks noGrp="1"/>
          </p:cNvSpPr>
          <p:nvPr>
            <p:ph type="sldNum" sz="quarter" idx="5"/>
          </p:nvPr>
        </p:nvSpPr>
        <p:spPr/>
        <p:txBody>
          <a:bodyPr/>
          <a:lstStyle/>
          <a:p>
            <a:fld id="{8D33B87A-943E-4D4A-A721-A7A95A0402B3}" type="slidenum">
              <a:rPr lang="en-GB" smtClean="0"/>
              <a:t>10</a:t>
            </a:fld>
            <a:endParaRPr lang="en-GB"/>
          </a:p>
        </p:txBody>
      </p:sp>
    </p:spTree>
    <p:extLst>
      <p:ext uri="{BB962C8B-B14F-4D97-AF65-F5344CB8AC3E}">
        <p14:creationId xmlns:p14="http://schemas.microsoft.com/office/powerpoint/2010/main" val="2512792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325A9E-78A7-6839-A93F-BE6C7234A7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2BDE02-A9D7-1045-7067-580FAD822ABF}"/>
              </a:ext>
            </a:extLst>
          </p:cNvPr>
          <p:cNvSpPr>
            <a:spLocks noGrp="1" noRot="1" noChangeAspect="1"/>
          </p:cNvSpPr>
          <p:nvPr>
            <p:ph type="sldImg"/>
          </p:nvPr>
        </p:nvSpPr>
        <p:spPr>
          <a:xfrm>
            <a:off x="357188" y="1239838"/>
            <a:ext cx="5954712" cy="3351212"/>
          </a:xfrm>
        </p:spPr>
      </p:sp>
      <p:sp>
        <p:nvSpPr>
          <p:cNvPr id="3" name="Notes Placeholder 2">
            <a:extLst>
              <a:ext uri="{FF2B5EF4-FFF2-40B4-BE49-F238E27FC236}">
                <a16:creationId xmlns:a16="http://schemas.microsoft.com/office/drawing/2014/main" id="{3B0827B0-BA6B-54E5-A002-DEE24B66C8B0}"/>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9A5D2B4A-8515-EBC6-BCF5-1D816870FCF4}"/>
              </a:ext>
            </a:extLst>
          </p:cNvPr>
          <p:cNvSpPr>
            <a:spLocks noGrp="1"/>
          </p:cNvSpPr>
          <p:nvPr>
            <p:ph type="sldNum" sz="quarter" idx="5"/>
          </p:nvPr>
        </p:nvSpPr>
        <p:spPr/>
        <p:txBody>
          <a:bodyPr/>
          <a:lstStyle/>
          <a:p>
            <a:fld id="{8D33B87A-943E-4D4A-A721-A7A95A0402B3}" type="slidenum">
              <a:rPr lang="en-GB" smtClean="0"/>
              <a:t>11</a:t>
            </a:fld>
            <a:endParaRPr lang="en-GB"/>
          </a:p>
        </p:txBody>
      </p:sp>
    </p:spTree>
    <p:extLst>
      <p:ext uri="{BB962C8B-B14F-4D97-AF65-F5344CB8AC3E}">
        <p14:creationId xmlns:p14="http://schemas.microsoft.com/office/powerpoint/2010/main" val="35053927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64B3A2-F4EC-6D57-443F-3DFD162CE6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F2188C-B745-5D26-AD61-CD94F4DDA0B7}"/>
              </a:ext>
            </a:extLst>
          </p:cNvPr>
          <p:cNvSpPr>
            <a:spLocks noGrp="1" noRot="1" noChangeAspect="1"/>
          </p:cNvSpPr>
          <p:nvPr>
            <p:ph type="sldImg"/>
          </p:nvPr>
        </p:nvSpPr>
        <p:spPr>
          <a:xfrm>
            <a:off x="357188" y="1239838"/>
            <a:ext cx="5954712" cy="3351212"/>
          </a:xfrm>
        </p:spPr>
      </p:sp>
      <p:sp>
        <p:nvSpPr>
          <p:cNvPr id="3" name="Notes Placeholder 2">
            <a:extLst>
              <a:ext uri="{FF2B5EF4-FFF2-40B4-BE49-F238E27FC236}">
                <a16:creationId xmlns:a16="http://schemas.microsoft.com/office/drawing/2014/main" id="{0A128A4F-2645-63FC-E7E3-61879D4B6E9F}"/>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14043AA6-8376-E76E-9EA1-D1BCD61FCABB}"/>
              </a:ext>
            </a:extLst>
          </p:cNvPr>
          <p:cNvSpPr>
            <a:spLocks noGrp="1"/>
          </p:cNvSpPr>
          <p:nvPr>
            <p:ph type="sldNum" sz="quarter" idx="5"/>
          </p:nvPr>
        </p:nvSpPr>
        <p:spPr/>
        <p:txBody>
          <a:bodyPr/>
          <a:lstStyle/>
          <a:p>
            <a:fld id="{8D33B87A-943E-4D4A-A721-A7A95A0402B3}" type="slidenum">
              <a:rPr lang="en-GB" smtClean="0"/>
              <a:t>12</a:t>
            </a:fld>
            <a:endParaRPr lang="en-GB"/>
          </a:p>
        </p:txBody>
      </p:sp>
    </p:spTree>
    <p:extLst>
      <p:ext uri="{BB962C8B-B14F-4D97-AF65-F5344CB8AC3E}">
        <p14:creationId xmlns:p14="http://schemas.microsoft.com/office/powerpoint/2010/main" val="22968122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E8A39B-0471-3BE3-10EA-E9EECA9CEE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7DE2F3-81C0-1AEB-09DD-B72D0D3AB45F}"/>
              </a:ext>
            </a:extLst>
          </p:cNvPr>
          <p:cNvSpPr>
            <a:spLocks noGrp="1" noRot="1" noChangeAspect="1"/>
          </p:cNvSpPr>
          <p:nvPr>
            <p:ph type="sldImg"/>
          </p:nvPr>
        </p:nvSpPr>
        <p:spPr>
          <a:xfrm>
            <a:off x="357188" y="1239838"/>
            <a:ext cx="5954712" cy="3351212"/>
          </a:xfrm>
        </p:spPr>
      </p:sp>
      <p:sp>
        <p:nvSpPr>
          <p:cNvPr id="3" name="Notes Placeholder 2">
            <a:extLst>
              <a:ext uri="{FF2B5EF4-FFF2-40B4-BE49-F238E27FC236}">
                <a16:creationId xmlns:a16="http://schemas.microsoft.com/office/drawing/2014/main" id="{347F9A5B-8502-BBA0-7018-DD1EA0CDDCD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D447C24E-C9EE-E8FF-38A2-906E94A46091}"/>
              </a:ext>
            </a:extLst>
          </p:cNvPr>
          <p:cNvSpPr>
            <a:spLocks noGrp="1"/>
          </p:cNvSpPr>
          <p:nvPr>
            <p:ph type="sldNum" sz="quarter" idx="5"/>
          </p:nvPr>
        </p:nvSpPr>
        <p:spPr/>
        <p:txBody>
          <a:bodyPr/>
          <a:lstStyle/>
          <a:p>
            <a:fld id="{8D33B87A-943E-4D4A-A721-A7A95A0402B3}" type="slidenum">
              <a:rPr lang="en-GB" smtClean="0"/>
              <a:t>13</a:t>
            </a:fld>
            <a:endParaRPr lang="en-GB"/>
          </a:p>
        </p:txBody>
      </p:sp>
    </p:spTree>
    <p:extLst>
      <p:ext uri="{BB962C8B-B14F-4D97-AF65-F5344CB8AC3E}">
        <p14:creationId xmlns:p14="http://schemas.microsoft.com/office/powerpoint/2010/main" val="39353489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752A9F-E498-8C67-FA45-C4416FA796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AF8AB4-CB9C-8539-F6C0-3B3ADA170875}"/>
              </a:ext>
            </a:extLst>
          </p:cNvPr>
          <p:cNvSpPr>
            <a:spLocks noGrp="1" noRot="1" noChangeAspect="1"/>
          </p:cNvSpPr>
          <p:nvPr>
            <p:ph type="sldImg"/>
          </p:nvPr>
        </p:nvSpPr>
        <p:spPr>
          <a:xfrm>
            <a:off x="357188" y="1239838"/>
            <a:ext cx="5954712" cy="3351212"/>
          </a:xfrm>
        </p:spPr>
      </p:sp>
      <p:sp>
        <p:nvSpPr>
          <p:cNvPr id="3" name="Notes Placeholder 2">
            <a:extLst>
              <a:ext uri="{FF2B5EF4-FFF2-40B4-BE49-F238E27FC236}">
                <a16:creationId xmlns:a16="http://schemas.microsoft.com/office/drawing/2014/main" id="{4D8E42E5-92F6-395D-CF14-3605DE93D8B8}"/>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A7C1E911-B431-7443-3419-9FF14F1A2605}"/>
              </a:ext>
            </a:extLst>
          </p:cNvPr>
          <p:cNvSpPr>
            <a:spLocks noGrp="1"/>
          </p:cNvSpPr>
          <p:nvPr>
            <p:ph type="sldNum" sz="quarter" idx="5"/>
          </p:nvPr>
        </p:nvSpPr>
        <p:spPr/>
        <p:txBody>
          <a:bodyPr/>
          <a:lstStyle/>
          <a:p>
            <a:fld id="{8D33B87A-943E-4D4A-A721-A7A95A0402B3}" type="slidenum">
              <a:rPr lang="en-GB" smtClean="0"/>
              <a:t>14</a:t>
            </a:fld>
            <a:endParaRPr lang="en-GB"/>
          </a:p>
        </p:txBody>
      </p:sp>
    </p:spTree>
    <p:extLst>
      <p:ext uri="{BB962C8B-B14F-4D97-AF65-F5344CB8AC3E}">
        <p14:creationId xmlns:p14="http://schemas.microsoft.com/office/powerpoint/2010/main" val="2993971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4D0AE4-8F4C-237D-2A71-9E2CA5141F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887C12-74B5-CA55-C52B-A58B3D3E21B2}"/>
              </a:ext>
            </a:extLst>
          </p:cNvPr>
          <p:cNvSpPr>
            <a:spLocks noGrp="1" noRot="1" noChangeAspect="1"/>
          </p:cNvSpPr>
          <p:nvPr>
            <p:ph type="sldImg"/>
          </p:nvPr>
        </p:nvSpPr>
        <p:spPr>
          <a:xfrm>
            <a:off x="357188" y="1239838"/>
            <a:ext cx="5954712" cy="3351212"/>
          </a:xfrm>
        </p:spPr>
      </p:sp>
      <p:sp>
        <p:nvSpPr>
          <p:cNvPr id="3" name="Notes Placeholder 2">
            <a:extLst>
              <a:ext uri="{FF2B5EF4-FFF2-40B4-BE49-F238E27FC236}">
                <a16:creationId xmlns:a16="http://schemas.microsoft.com/office/drawing/2014/main" id="{E00F1E02-E64C-AFE3-5C66-A8B24FC5B4A1}"/>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076D5917-AF97-2762-94B5-EDD945CEE98D}"/>
              </a:ext>
            </a:extLst>
          </p:cNvPr>
          <p:cNvSpPr>
            <a:spLocks noGrp="1"/>
          </p:cNvSpPr>
          <p:nvPr>
            <p:ph type="sldNum" sz="quarter" idx="5"/>
          </p:nvPr>
        </p:nvSpPr>
        <p:spPr/>
        <p:txBody>
          <a:bodyPr/>
          <a:lstStyle/>
          <a:p>
            <a:fld id="{8D33B87A-943E-4D4A-A721-A7A95A0402B3}" type="slidenum">
              <a:rPr lang="en-GB" smtClean="0"/>
              <a:t>2</a:t>
            </a:fld>
            <a:endParaRPr lang="en-GB"/>
          </a:p>
        </p:txBody>
      </p:sp>
    </p:spTree>
    <p:extLst>
      <p:ext uri="{BB962C8B-B14F-4D97-AF65-F5344CB8AC3E}">
        <p14:creationId xmlns:p14="http://schemas.microsoft.com/office/powerpoint/2010/main" val="28505485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57188" y="1239838"/>
            <a:ext cx="5954712" cy="3351212"/>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D33B87A-943E-4D4A-A721-A7A95A0402B3}" type="slidenum">
              <a:rPr lang="en-GB" smtClean="0"/>
              <a:t>3</a:t>
            </a:fld>
            <a:endParaRPr lang="en-GB"/>
          </a:p>
        </p:txBody>
      </p:sp>
    </p:spTree>
    <p:extLst>
      <p:ext uri="{BB962C8B-B14F-4D97-AF65-F5344CB8AC3E}">
        <p14:creationId xmlns:p14="http://schemas.microsoft.com/office/powerpoint/2010/main" val="32941077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AAF8CE-E6CD-EDB5-527E-CF2DE328FC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7E5BFE-8E72-C75F-2BE3-B9F239050D9C}"/>
              </a:ext>
            </a:extLst>
          </p:cNvPr>
          <p:cNvSpPr>
            <a:spLocks noGrp="1" noRot="1" noChangeAspect="1"/>
          </p:cNvSpPr>
          <p:nvPr>
            <p:ph type="sldImg"/>
          </p:nvPr>
        </p:nvSpPr>
        <p:spPr>
          <a:xfrm>
            <a:off x="357188" y="1239838"/>
            <a:ext cx="5954712" cy="3351212"/>
          </a:xfrm>
        </p:spPr>
      </p:sp>
      <p:sp>
        <p:nvSpPr>
          <p:cNvPr id="3" name="Notes Placeholder 2">
            <a:extLst>
              <a:ext uri="{FF2B5EF4-FFF2-40B4-BE49-F238E27FC236}">
                <a16:creationId xmlns:a16="http://schemas.microsoft.com/office/drawing/2014/main" id="{0E9DA689-2594-36F3-0E78-50B6338A8A33}"/>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D727B4F9-61B3-A1A2-6019-C9BF226B242E}"/>
              </a:ext>
            </a:extLst>
          </p:cNvPr>
          <p:cNvSpPr>
            <a:spLocks noGrp="1"/>
          </p:cNvSpPr>
          <p:nvPr>
            <p:ph type="sldNum" sz="quarter" idx="5"/>
          </p:nvPr>
        </p:nvSpPr>
        <p:spPr/>
        <p:txBody>
          <a:bodyPr/>
          <a:lstStyle/>
          <a:p>
            <a:fld id="{8D33B87A-943E-4D4A-A721-A7A95A0402B3}" type="slidenum">
              <a:rPr lang="en-GB" smtClean="0"/>
              <a:t>4</a:t>
            </a:fld>
            <a:endParaRPr lang="en-GB"/>
          </a:p>
        </p:txBody>
      </p:sp>
    </p:spTree>
    <p:extLst>
      <p:ext uri="{BB962C8B-B14F-4D97-AF65-F5344CB8AC3E}">
        <p14:creationId xmlns:p14="http://schemas.microsoft.com/office/powerpoint/2010/main" val="17260000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BD861A-98F4-699D-E7B4-8CC43766E7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524F17-BA5C-FCD1-83B2-DA0D57E71CDE}"/>
              </a:ext>
            </a:extLst>
          </p:cNvPr>
          <p:cNvSpPr>
            <a:spLocks noGrp="1" noRot="1" noChangeAspect="1"/>
          </p:cNvSpPr>
          <p:nvPr>
            <p:ph type="sldImg"/>
          </p:nvPr>
        </p:nvSpPr>
        <p:spPr>
          <a:xfrm>
            <a:off x="357188" y="1239838"/>
            <a:ext cx="5954712" cy="3351212"/>
          </a:xfrm>
        </p:spPr>
      </p:sp>
      <p:sp>
        <p:nvSpPr>
          <p:cNvPr id="3" name="Notes Placeholder 2">
            <a:extLst>
              <a:ext uri="{FF2B5EF4-FFF2-40B4-BE49-F238E27FC236}">
                <a16:creationId xmlns:a16="http://schemas.microsoft.com/office/drawing/2014/main" id="{52E15CC6-6B1B-9D4F-7626-6A530D8830E1}"/>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D1C0F7B8-B5B0-E950-9061-A1BA20591C4C}"/>
              </a:ext>
            </a:extLst>
          </p:cNvPr>
          <p:cNvSpPr>
            <a:spLocks noGrp="1"/>
          </p:cNvSpPr>
          <p:nvPr>
            <p:ph type="sldNum" sz="quarter" idx="5"/>
          </p:nvPr>
        </p:nvSpPr>
        <p:spPr/>
        <p:txBody>
          <a:bodyPr/>
          <a:lstStyle/>
          <a:p>
            <a:fld id="{8D33B87A-943E-4D4A-A721-A7A95A0402B3}" type="slidenum">
              <a:rPr lang="en-GB" smtClean="0"/>
              <a:t>5</a:t>
            </a:fld>
            <a:endParaRPr lang="en-GB"/>
          </a:p>
        </p:txBody>
      </p:sp>
    </p:spTree>
    <p:extLst>
      <p:ext uri="{BB962C8B-B14F-4D97-AF65-F5344CB8AC3E}">
        <p14:creationId xmlns:p14="http://schemas.microsoft.com/office/powerpoint/2010/main" val="4474486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C10EF5-347D-271B-DCDA-DDEFF92B63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FAC44A-1F02-03F5-E6C1-1AD8AECABCB5}"/>
              </a:ext>
            </a:extLst>
          </p:cNvPr>
          <p:cNvSpPr>
            <a:spLocks noGrp="1" noRot="1" noChangeAspect="1"/>
          </p:cNvSpPr>
          <p:nvPr>
            <p:ph type="sldImg"/>
          </p:nvPr>
        </p:nvSpPr>
        <p:spPr>
          <a:xfrm>
            <a:off x="357188" y="1239838"/>
            <a:ext cx="5954712" cy="3351212"/>
          </a:xfrm>
        </p:spPr>
      </p:sp>
      <p:sp>
        <p:nvSpPr>
          <p:cNvPr id="3" name="Notes Placeholder 2">
            <a:extLst>
              <a:ext uri="{FF2B5EF4-FFF2-40B4-BE49-F238E27FC236}">
                <a16:creationId xmlns:a16="http://schemas.microsoft.com/office/drawing/2014/main" id="{E727214B-C224-0A2E-C993-64A97F532FC0}"/>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3D4EB69-59F4-CE2C-B989-4D9B9D969838}"/>
              </a:ext>
            </a:extLst>
          </p:cNvPr>
          <p:cNvSpPr>
            <a:spLocks noGrp="1"/>
          </p:cNvSpPr>
          <p:nvPr>
            <p:ph type="sldNum" sz="quarter" idx="5"/>
          </p:nvPr>
        </p:nvSpPr>
        <p:spPr/>
        <p:txBody>
          <a:bodyPr/>
          <a:lstStyle/>
          <a:p>
            <a:fld id="{8D33B87A-943E-4D4A-A721-A7A95A0402B3}" type="slidenum">
              <a:rPr lang="en-GB" smtClean="0"/>
              <a:t>6</a:t>
            </a:fld>
            <a:endParaRPr lang="en-GB"/>
          </a:p>
        </p:txBody>
      </p:sp>
    </p:spTree>
    <p:extLst>
      <p:ext uri="{BB962C8B-B14F-4D97-AF65-F5344CB8AC3E}">
        <p14:creationId xmlns:p14="http://schemas.microsoft.com/office/powerpoint/2010/main" val="19733314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300F44-125E-AC3E-9076-D4EAD5FA83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01FD3E-7295-0D8E-E132-E3BC979B84DA}"/>
              </a:ext>
            </a:extLst>
          </p:cNvPr>
          <p:cNvSpPr>
            <a:spLocks noGrp="1" noRot="1" noChangeAspect="1"/>
          </p:cNvSpPr>
          <p:nvPr>
            <p:ph type="sldImg"/>
          </p:nvPr>
        </p:nvSpPr>
        <p:spPr>
          <a:xfrm>
            <a:off x="357188" y="1239838"/>
            <a:ext cx="5954712" cy="3351212"/>
          </a:xfrm>
        </p:spPr>
      </p:sp>
      <p:sp>
        <p:nvSpPr>
          <p:cNvPr id="3" name="Notes Placeholder 2">
            <a:extLst>
              <a:ext uri="{FF2B5EF4-FFF2-40B4-BE49-F238E27FC236}">
                <a16:creationId xmlns:a16="http://schemas.microsoft.com/office/drawing/2014/main" id="{DDD4B462-BAF8-355D-0EA4-C9FF168F381A}"/>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C25E9A58-B5D3-35CF-E2FD-A578DBC7658D}"/>
              </a:ext>
            </a:extLst>
          </p:cNvPr>
          <p:cNvSpPr>
            <a:spLocks noGrp="1"/>
          </p:cNvSpPr>
          <p:nvPr>
            <p:ph type="sldNum" sz="quarter" idx="5"/>
          </p:nvPr>
        </p:nvSpPr>
        <p:spPr/>
        <p:txBody>
          <a:bodyPr/>
          <a:lstStyle/>
          <a:p>
            <a:fld id="{8D33B87A-943E-4D4A-A721-A7A95A0402B3}" type="slidenum">
              <a:rPr lang="en-GB" smtClean="0"/>
              <a:t>7</a:t>
            </a:fld>
            <a:endParaRPr lang="en-GB"/>
          </a:p>
        </p:txBody>
      </p:sp>
    </p:spTree>
    <p:extLst>
      <p:ext uri="{BB962C8B-B14F-4D97-AF65-F5344CB8AC3E}">
        <p14:creationId xmlns:p14="http://schemas.microsoft.com/office/powerpoint/2010/main" val="37786348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32C918-BFC7-3465-51D3-2E91B78718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17AA98-D2AC-E34B-FA78-5F38F600932D}"/>
              </a:ext>
            </a:extLst>
          </p:cNvPr>
          <p:cNvSpPr>
            <a:spLocks noGrp="1" noRot="1" noChangeAspect="1"/>
          </p:cNvSpPr>
          <p:nvPr>
            <p:ph type="sldImg"/>
          </p:nvPr>
        </p:nvSpPr>
        <p:spPr>
          <a:xfrm>
            <a:off x="357188" y="1239838"/>
            <a:ext cx="5954712" cy="3351212"/>
          </a:xfrm>
        </p:spPr>
      </p:sp>
      <p:sp>
        <p:nvSpPr>
          <p:cNvPr id="3" name="Notes Placeholder 2">
            <a:extLst>
              <a:ext uri="{FF2B5EF4-FFF2-40B4-BE49-F238E27FC236}">
                <a16:creationId xmlns:a16="http://schemas.microsoft.com/office/drawing/2014/main" id="{595F7D94-E32D-F6AB-9478-B4D7093FD652}"/>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E91D5C50-693B-2D11-C96E-32D206007F0C}"/>
              </a:ext>
            </a:extLst>
          </p:cNvPr>
          <p:cNvSpPr>
            <a:spLocks noGrp="1"/>
          </p:cNvSpPr>
          <p:nvPr>
            <p:ph type="sldNum" sz="quarter" idx="5"/>
          </p:nvPr>
        </p:nvSpPr>
        <p:spPr/>
        <p:txBody>
          <a:bodyPr/>
          <a:lstStyle/>
          <a:p>
            <a:fld id="{8D33B87A-943E-4D4A-A721-A7A95A0402B3}" type="slidenum">
              <a:rPr lang="en-GB" smtClean="0"/>
              <a:t>8</a:t>
            </a:fld>
            <a:endParaRPr lang="en-GB"/>
          </a:p>
        </p:txBody>
      </p:sp>
    </p:spTree>
    <p:extLst>
      <p:ext uri="{BB962C8B-B14F-4D97-AF65-F5344CB8AC3E}">
        <p14:creationId xmlns:p14="http://schemas.microsoft.com/office/powerpoint/2010/main" val="18503203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448A24-38C4-FD8D-76D5-F558E2EA60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F42D44-9029-96A9-2D92-E8199065A4F2}"/>
              </a:ext>
            </a:extLst>
          </p:cNvPr>
          <p:cNvSpPr>
            <a:spLocks noGrp="1" noRot="1" noChangeAspect="1"/>
          </p:cNvSpPr>
          <p:nvPr>
            <p:ph type="sldImg"/>
          </p:nvPr>
        </p:nvSpPr>
        <p:spPr>
          <a:xfrm>
            <a:off x="357188" y="1239838"/>
            <a:ext cx="5954712" cy="3351212"/>
          </a:xfrm>
        </p:spPr>
      </p:sp>
      <p:sp>
        <p:nvSpPr>
          <p:cNvPr id="3" name="Notes Placeholder 2">
            <a:extLst>
              <a:ext uri="{FF2B5EF4-FFF2-40B4-BE49-F238E27FC236}">
                <a16:creationId xmlns:a16="http://schemas.microsoft.com/office/drawing/2014/main" id="{0DE2B2A6-4C02-072D-6158-61061C3912A3}"/>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A992545B-7B05-2445-2332-92D9EDCA52DC}"/>
              </a:ext>
            </a:extLst>
          </p:cNvPr>
          <p:cNvSpPr>
            <a:spLocks noGrp="1"/>
          </p:cNvSpPr>
          <p:nvPr>
            <p:ph type="sldNum" sz="quarter" idx="5"/>
          </p:nvPr>
        </p:nvSpPr>
        <p:spPr/>
        <p:txBody>
          <a:bodyPr/>
          <a:lstStyle/>
          <a:p>
            <a:fld id="{8D33B87A-943E-4D4A-A721-A7A95A0402B3}" type="slidenum">
              <a:rPr lang="en-GB" smtClean="0"/>
              <a:t>9</a:t>
            </a:fld>
            <a:endParaRPr lang="en-GB"/>
          </a:p>
        </p:txBody>
      </p:sp>
    </p:spTree>
    <p:extLst>
      <p:ext uri="{BB962C8B-B14F-4D97-AF65-F5344CB8AC3E}">
        <p14:creationId xmlns:p14="http://schemas.microsoft.com/office/powerpoint/2010/main" val="22454781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6"/>
            <a:ext cx="103632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189" indent="0" algn="ctr">
              <a:buNone/>
              <a:defRPr/>
            </a:lvl2pPr>
            <a:lvl3pPr marL="914377" indent="0" algn="ctr">
              <a:buNone/>
              <a:defRPr/>
            </a:lvl3pPr>
            <a:lvl4pPr marL="1371566" indent="0" algn="ctr">
              <a:buNone/>
              <a:defRPr/>
            </a:lvl4pPr>
            <a:lvl5pPr marL="1828754" indent="0" algn="ctr">
              <a:buNone/>
              <a:defRPr/>
            </a:lvl5pPr>
            <a:lvl6pPr marL="2285943" indent="0" algn="ctr">
              <a:buNone/>
              <a:defRPr/>
            </a:lvl6pPr>
            <a:lvl7pPr marL="2743131" indent="0" algn="ctr">
              <a:buNone/>
              <a:defRPr/>
            </a:lvl7pPr>
            <a:lvl8pPr marL="3200320" indent="0" algn="ctr">
              <a:buNone/>
              <a:defRPr/>
            </a:lvl8pPr>
            <a:lvl9pPr marL="3657509" indent="0" algn="ctr">
              <a:buNone/>
              <a:defRPr/>
            </a:lvl9pPr>
          </a:lstStyle>
          <a:p>
            <a:r>
              <a:rPr lang="en-GB"/>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In Defence of IFRS-derived Public Sector Financial Reporting</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4F0976E8-105A-4EC3-9243-0E843AE114A8}" type="slidenum">
              <a:rPr lang="en-GB" altLang="en-US"/>
              <a:pPr>
                <a:defRPr/>
              </a:pPr>
              <a:t>‹#›</a:t>
            </a:fld>
            <a:endParaRPr lang="en-GB" altLang="en-US"/>
          </a:p>
        </p:txBody>
      </p:sp>
    </p:spTree>
    <p:extLst>
      <p:ext uri="{BB962C8B-B14F-4D97-AF65-F5344CB8AC3E}">
        <p14:creationId xmlns:p14="http://schemas.microsoft.com/office/powerpoint/2010/main" val="3745921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Rectangle 4"/>
          <p:cNvSpPr>
            <a:spLocks noGrp="1" noChangeArrowheads="1"/>
          </p:cNvSpPr>
          <p:nvPr>
            <p:ph type="dt" sz="half" idx="10"/>
          </p:nvPr>
        </p:nvSpPr>
        <p:spPr>
          <a:xfrm>
            <a:off x="508000" y="6248400"/>
            <a:ext cx="4915925" cy="457200"/>
          </a:xfrm>
          <a:ln/>
        </p:spPr>
        <p:txBody>
          <a:bodyPr/>
          <a:lstStyle>
            <a:lvl1pPr>
              <a:defRPr>
                <a:solidFill>
                  <a:schemeClr val="tx1"/>
                </a:solidFill>
              </a:defRPr>
            </a:lvl1pPr>
          </a:lstStyle>
          <a:p>
            <a:pPr>
              <a:defRPr/>
            </a:pPr>
            <a:r>
              <a:rPr lang="en-US"/>
              <a:t>In Defence of IFRS-derived Public Sector Financial Reporting</a:t>
            </a:r>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xfrm>
            <a:off x="8976320" y="5486400"/>
            <a:ext cx="2540000" cy="457200"/>
          </a:xfrm>
          <a:ln/>
        </p:spPr>
        <p:txBody>
          <a:bodyPr/>
          <a:lstStyle>
            <a:lvl1pPr>
              <a:defRPr/>
            </a:lvl1pPr>
          </a:lstStyle>
          <a:p>
            <a:fld id="{75C2D379-FE1A-4958-B450-A590183629D8}" type="slidenum">
              <a:rPr lang="en-GB" altLang="en-US"/>
              <a:pPr/>
              <a:t>‹#›</a:t>
            </a:fld>
            <a:endParaRPr lang="en-GB" altLang="en-US"/>
          </a:p>
        </p:txBody>
      </p:sp>
      <p:sp>
        <p:nvSpPr>
          <p:cNvPr id="7" name="TextBox 6">
            <a:extLst>
              <a:ext uri="{FF2B5EF4-FFF2-40B4-BE49-F238E27FC236}">
                <a16:creationId xmlns:a16="http://schemas.microsoft.com/office/drawing/2014/main" id="{DB6318C6-8F20-8C74-F619-4679135321DB}"/>
              </a:ext>
            </a:extLst>
          </p:cNvPr>
          <p:cNvSpPr txBox="1"/>
          <p:nvPr userDrawn="1"/>
        </p:nvSpPr>
        <p:spPr>
          <a:xfrm>
            <a:off x="8400256" y="6356186"/>
            <a:ext cx="3283744" cy="307777"/>
          </a:xfrm>
          <a:prstGeom prst="rect">
            <a:avLst/>
          </a:prstGeom>
          <a:noFill/>
        </p:spPr>
        <p:txBody>
          <a:bodyPr wrap="square" rtlCol="0">
            <a:spAutoFit/>
          </a:bodyPr>
          <a:lstStyle/>
          <a:p>
            <a:pPr algn="r"/>
            <a:r>
              <a:rPr lang="en-GB" sz="1400" dirty="0"/>
              <a:t>David Heald, Slide </a:t>
            </a:r>
            <a:fld id="{0F44980F-A03E-42C3-9188-1A3DA63D24E2}" type="slidenum">
              <a:rPr lang="en-GB" sz="1400" smtClean="0"/>
              <a:t>‹#›</a:t>
            </a:fld>
            <a:r>
              <a:rPr lang="en-GB" sz="1400" dirty="0"/>
              <a:t> of 14</a:t>
            </a:r>
          </a:p>
        </p:txBody>
      </p:sp>
    </p:spTree>
    <p:extLst>
      <p:ext uri="{BB962C8B-B14F-4D97-AF65-F5344CB8AC3E}">
        <p14:creationId xmlns:p14="http://schemas.microsoft.com/office/powerpoint/2010/main" val="618314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11"/>
            <a:ext cx="103632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189" indent="0">
              <a:buNone/>
              <a:defRPr sz="1800"/>
            </a:lvl2pPr>
            <a:lvl3pPr marL="914377" indent="0">
              <a:buNone/>
              <a:defRPr sz="1600"/>
            </a:lvl3pPr>
            <a:lvl4pPr marL="1371566" indent="0">
              <a:buNone/>
              <a:defRPr sz="1400"/>
            </a:lvl4pPr>
            <a:lvl5pPr marL="1828754" indent="0">
              <a:buNone/>
              <a:defRPr sz="1400"/>
            </a:lvl5pPr>
            <a:lvl6pPr marL="2285943" indent="0">
              <a:buNone/>
              <a:defRPr sz="1400"/>
            </a:lvl6pPr>
            <a:lvl7pPr marL="2743131" indent="0">
              <a:buNone/>
              <a:defRPr sz="1400"/>
            </a:lvl7pPr>
            <a:lvl8pPr marL="3200320" indent="0">
              <a:buNone/>
              <a:defRPr sz="1400"/>
            </a:lvl8pPr>
            <a:lvl9pPr marL="3657509" indent="0">
              <a:buNone/>
              <a:defRPr sz="1400"/>
            </a:lvl9pPr>
          </a:lstStyle>
          <a:p>
            <a:pPr lvl="0"/>
            <a:r>
              <a:rPr lang="en-GB"/>
              <a:t>Click to edit Master text styles</a:t>
            </a:r>
          </a:p>
        </p:txBody>
      </p:sp>
      <p:sp>
        <p:nvSpPr>
          <p:cNvPr id="4" name="Rectangle 4"/>
          <p:cNvSpPr>
            <a:spLocks noGrp="1" noChangeArrowheads="1"/>
          </p:cNvSpPr>
          <p:nvPr>
            <p:ph type="dt" sz="half" idx="10"/>
          </p:nvPr>
        </p:nvSpPr>
        <p:spPr>
          <a:xfrm>
            <a:off x="508000" y="6248400"/>
            <a:ext cx="4051829" cy="457200"/>
          </a:xfrm>
          <a:ln/>
        </p:spPr>
        <p:txBody>
          <a:bodyPr/>
          <a:lstStyle>
            <a:lvl1pPr>
              <a:defRPr>
                <a:solidFill>
                  <a:schemeClr val="tx1"/>
                </a:solidFill>
              </a:defRPr>
            </a:lvl1pPr>
          </a:lstStyle>
          <a:p>
            <a:pPr>
              <a:defRPr/>
            </a:pPr>
            <a:r>
              <a:rPr lang="en-US"/>
              <a:t>In Defence of IFRS-derived Public Sector Financial Reporting</a:t>
            </a:r>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95F2ED47-0718-4764-8B9E-820E65B1098E}" type="slidenum">
              <a:rPr lang="en-GB" altLang="en-US"/>
              <a:pPr/>
              <a:t>‹#›</a:t>
            </a:fld>
            <a:endParaRPr lang="en-GB" altLang="en-US"/>
          </a:p>
        </p:txBody>
      </p:sp>
    </p:spTree>
    <p:extLst>
      <p:ext uri="{BB962C8B-B14F-4D97-AF65-F5344CB8AC3E}">
        <p14:creationId xmlns:p14="http://schemas.microsoft.com/office/powerpoint/2010/main" val="20937950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Rectangle 4"/>
          <p:cNvSpPr>
            <a:spLocks noGrp="1" noChangeArrowheads="1"/>
          </p:cNvSpPr>
          <p:nvPr>
            <p:ph type="dt" sz="half" idx="10"/>
          </p:nvPr>
        </p:nvSpPr>
        <p:spPr>
          <a:xfrm>
            <a:off x="508000" y="6248400"/>
            <a:ext cx="4147840" cy="457200"/>
          </a:xfrm>
          <a:ln/>
        </p:spPr>
        <p:txBody>
          <a:bodyPr/>
          <a:lstStyle>
            <a:lvl1pPr>
              <a:defRPr>
                <a:solidFill>
                  <a:schemeClr val="tx1"/>
                </a:solidFill>
              </a:defRPr>
            </a:lvl1pPr>
          </a:lstStyle>
          <a:p>
            <a:pPr>
              <a:defRPr/>
            </a:pPr>
            <a:r>
              <a:rPr lang="en-US"/>
              <a:t>In Defence of IFRS-derived Public Sector Financial Reporting</a:t>
            </a:r>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6C46ED6D-4FDB-41C4-9094-1FF819381391}" type="slidenum">
              <a:rPr lang="en-GB" altLang="en-US"/>
              <a:pPr/>
              <a:t>‹#›</a:t>
            </a:fld>
            <a:endParaRPr lang="en-GB" altLang="en-US"/>
          </a:p>
        </p:txBody>
      </p:sp>
    </p:spTree>
    <p:extLst>
      <p:ext uri="{BB962C8B-B14F-4D97-AF65-F5344CB8AC3E}">
        <p14:creationId xmlns:p14="http://schemas.microsoft.com/office/powerpoint/2010/main" val="40543150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508000" y="6248400"/>
            <a:ext cx="4723904" cy="457200"/>
          </a:xfrm>
          <a:ln/>
        </p:spPr>
        <p:txBody>
          <a:bodyPr/>
          <a:lstStyle>
            <a:lvl1pPr>
              <a:defRPr>
                <a:solidFill>
                  <a:schemeClr val="tx1"/>
                </a:solidFill>
              </a:defRPr>
            </a:lvl1pPr>
          </a:lstStyle>
          <a:p>
            <a:pPr>
              <a:defRPr/>
            </a:pPr>
            <a:r>
              <a:rPr lang="en-US"/>
              <a:t>In Defence of IFRS-derived Public Sector Financial Reporting</a:t>
            </a: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A3C5A72C-2DD4-468B-A14C-044FBBFA2F0D}" type="slidenum">
              <a:rPr lang="en-GB" altLang="en-US"/>
              <a:pPr/>
              <a:t>‹#›</a:t>
            </a:fld>
            <a:endParaRPr lang="en-GB" altLang="en-US"/>
          </a:p>
        </p:txBody>
      </p:sp>
    </p:spTree>
    <p:extLst>
      <p:ext uri="{BB962C8B-B14F-4D97-AF65-F5344CB8AC3E}">
        <p14:creationId xmlns:p14="http://schemas.microsoft.com/office/powerpoint/2010/main" val="18656560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508000" y="2209800"/>
            <a:ext cx="54864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6197600" y="2209800"/>
            <a:ext cx="54864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Rectangle 4"/>
          <p:cNvSpPr>
            <a:spLocks noGrp="1" noChangeArrowheads="1"/>
          </p:cNvSpPr>
          <p:nvPr>
            <p:ph type="dt" sz="half" idx="10"/>
          </p:nvPr>
        </p:nvSpPr>
        <p:spPr>
          <a:xfrm>
            <a:off x="508000" y="6248400"/>
            <a:ext cx="4470400" cy="457200"/>
          </a:xfrm>
          <a:ln/>
        </p:spPr>
        <p:txBody>
          <a:bodyPr/>
          <a:lstStyle>
            <a:lvl1pPr>
              <a:defRPr>
                <a:solidFill>
                  <a:schemeClr val="tx1"/>
                </a:solidFill>
              </a:defRPr>
            </a:lvl1pPr>
          </a:lstStyle>
          <a:p>
            <a:pPr>
              <a:defRPr/>
            </a:pPr>
            <a:r>
              <a:rPr lang="en-US"/>
              <a:t>In Defence of IFRS-derived Public Sector Financial Reporting</a:t>
            </a: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40B719D2-407E-4B08-B115-91C3CCB60691}" type="slidenum">
              <a:rPr lang="en-GB" altLang="en-US"/>
              <a:pPr/>
              <a:t>‹#›</a:t>
            </a:fld>
            <a:endParaRPr lang="en-GB" altLang="en-US"/>
          </a:p>
        </p:txBody>
      </p:sp>
    </p:spTree>
    <p:extLst>
      <p:ext uri="{BB962C8B-B14F-4D97-AF65-F5344CB8AC3E}">
        <p14:creationId xmlns:p14="http://schemas.microsoft.com/office/powerpoint/2010/main" val="32123920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GB"/>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6193374" y="1535113"/>
            <a:ext cx="5389033"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93374"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Rectangle 4"/>
          <p:cNvSpPr>
            <a:spLocks noGrp="1" noChangeArrowheads="1"/>
          </p:cNvSpPr>
          <p:nvPr>
            <p:ph type="dt" sz="half" idx="10"/>
          </p:nvPr>
        </p:nvSpPr>
        <p:spPr>
          <a:xfrm>
            <a:off x="508000" y="6248400"/>
            <a:ext cx="4915925" cy="457200"/>
          </a:xfrm>
          <a:ln/>
        </p:spPr>
        <p:txBody>
          <a:bodyPr/>
          <a:lstStyle>
            <a:lvl1pPr>
              <a:defRPr>
                <a:solidFill>
                  <a:schemeClr val="tx1"/>
                </a:solidFill>
              </a:defRPr>
            </a:lvl1pPr>
          </a:lstStyle>
          <a:p>
            <a:pPr>
              <a:defRPr/>
            </a:pPr>
            <a:r>
              <a:rPr lang="en-US"/>
              <a:t>In Defence of IFRS-derived Public Sector Financial Reporting</a:t>
            </a:r>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xfrm>
            <a:off x="8400256" y="4581128"/>
            <a:ext cx="2540000" cy="457200"/>
          </a:xfrm>
          <a:ln/>
        </p:spPr>
        <p:txBody>
          <a:bodyPr/>
          <a:lstStyle>
            <a:lvl1pPr>
              <a:defRPr/>
            </a:lvl1pPr>
          </a:lstStyle>
          <a:p>
            <a:fld id="{2F457E20-2BB4-48CA-85FE-D8CC94759F6D}" type="slidenum">
              <a:rPr lang="en-GB" altLang="en-US"/>
              <a:pPr/>
              <a:t>‹#›</a:t>
            </a:fld>
            <a:endParaRPr lang="en-GB" altLang="en-US"/>
          </a:p>
        </p:txBody>
      </p:sp>
      <p:sp>
        <p:nvSpPr>
          <p:cNvPr id="10" name="TextBox 9">
            <a:extLst>
              <a:ext uri="{FF2B5EF4-FFF2-40B4-BE49-F238E27FC236}">
                <a16:creationId xmlns:a16="http://schemas.microsoft.com/office/drawing/2014/main" id="{BB4A8ABE-572A-8982-92FE-F61516E0CCC0}"/>
              </a:ext>
            </a:extLst>
          </p:cNvPr>
          <p:cNvSpPr txBox="1"/>
          <p:nvPr userDrawn="1"/>
        </p:nvSpPr>
        <p:spPr>
          <a:xfrm>
            <a:off x="6384032" y="6217567"/>
            <a:ext cx="5299968" cy="307777"/>
          </a:xfrm>
          <a:prstGeom prst="rect">
            <a:avLst/>
          </a:prstGeom>
          <a:noFill/>
        </p:spPr>
        <p:txBody>
          <a:bodyPr wrap="square" rtlCol="0">
            <a:spAutoFit/>
          </a:bodyPr>
          <a:lstStyle/>
          <a:p>
            <a:pPr algn="r"/>
            <a:r>
              <a:rPr lang="en-GB" sz="1400" dirty="0"/>
              <a:t>Cardiff, Slide </a:t>
            </a:r>
            <a:fld id="{0F44980F-A03E-42C3-9188-1A3DA63D24E2}" type="slidenum">
              <a:rPr lang="en-GB" sz="1400" smtClean="0"/>
              <a:pPr algn="r"/>
              <a:t>‹#›</a:t>
            </a:fld>
            <a:r>
              <a:rPr lang="en-GB" sz="1400" dirty="0"/>
              <a:t> of 14</a:t>
            </a:r>
          </a:p>
        </p:txBody>
      </p:sp>
    </p:spTree>
    <p:extLst>
      <p:ext uri="{BB962C8B-B14F-4D97-AF65-F5344CB8AC3E}">
        <p14:creationId xmlns:p14="http://schemas.microsoft.com/office/powerpoint/2010/main" val="24065327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4766733" y="27306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GB"/>
              <a:t>Click to edit Master text styles</a:t>
            </a:r>
          </a:p>
        </p:txBody>
      </p:sp>
      <p:sp>
        <p:nvSpPr>
          <p:cNvPr id="5" name="Rectangle 4"/>
          <p:cNvSpPr>
            <a:spLocks noGrp="1" noChangeArrowheads="1"/>
          </p:cNvSpPr>
          <p:nvPr>
            <p:ph type="dt" sz="half" idx="10"/>
          </p:nvPr>
        </p:nvSpPr>
        <p:spPr>
          <a:xfrm>
            <a:off x="508001" y="6248400"/>
            <a:ext cx="5684011" cy="457200"/>
          </a:xfrm>
          <a:ln/>
        </p:spPr>
        <p:txBody>
          <a:bodyPr/>
          <a:lstStyle>
            <a:lvl1pPr>
              <a:defRPr>
                <a:solidFill>
                  <a:schemeClr val="tx1"/>
                </a:solidFill>
              </a:defRPr>
            </a:lvl1pPr>
          </a:lstStyle>
          <a:p>
            <a:pPr>
              <a:defRPr/>
            </a:pPr>
            <a:r>
              <a:rPr lang="en-US"/>
              <a:t>In Defence of IFRS-derived Public Sector Financial Reporting</a:t>
            </a:r>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E839F6A7-2C22-4245-82EE-A4218BC82037}" type="slidenum">
              <a:rPr lang="en-GB" altLang="en-US"/>
              <a:pPr/>
              <a:t>‹#›</a:t>
            </a:fld>
            <a:endParaRPr lang="en-GB" altLang="en-US"/>
          </a:p>
        </p:txBody>
      </p:sp>
    </p:spTree>
    <p:extLst>
      <p:ext uri="{BB962C8B-B14F-4D97-AF65-F5344CB8AC3E}">
        <p14:creationId xmlns:p14="http://schemas.microsoft.com/office/powerpoint/2010/main" val="2061886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Click to edit Master title style</a:t>
            </a:r>
            <a:endParaRPr lang="en-US" dirty="0"/>
          </a:p>
        </p:txBody>
      </p:sp>
      <p:sp>
        <p:nvSpPr>
          <p:cNvPr id="3" name="Content Placeholder 2"/>
          <p:cNvSpPr>
            <a:spLocks noGrp="1"/>
          </p:cNvSpPr>
          <p:nvPr>
            <p:ph idx="1"/>
          </p:nvPr>
        </p:nvSpPr>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r>
              <a:rPr lang="en-US"/>
              <a:t>In Defence of IFRS-derived Public Sector Financial Reporting</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BDA3B71D-7208-4456-98E3-500C0B005D22}" type="slidenum">
              <a:rPr lang="en-GB" altLang="en-US"/>
              <a:pPr>
                <a:defRPr/>
              </a:pPr>
              <a:t>‹#›</a:t>
            </a:fld>
            <a:endParaRPr lang="en-GB" altLang="en-US"/>
          </a:p>
        </p:txBody>
      </p:sp>
    </p:spTree>
    <p:extLst>
      <p:ext uri="{BB962C8B-B14F-4D97-AF65-F5344CB8AC3E}">
        <p14:creationId xmlns:p14="http://schemas.microsoft.com/office/powerpoint/2010/main" val="1901079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11"/>
            <a:ext cx="103632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189" indent="0">
              <a:buNone/>
              <a:defRPr sz="1800"/>
            </a:lvl2pPr>
            <a:lvl3pPr marL="914377" indent="0">
              <a:buNone/>
              <a:defRPr sz="1600"/>
            </a:lvl3pPr>
            <a:lvl4pPr marL="1371566" indent="0">
              <a:buNone/>
              <a:defRPr sz="1400"/>
            </a:lvl4pPr>
            <a:lvl5pPr marL="1828754" indent="0">
              <a:buNone/>
              <a:defRPr sz="1400"/>
            </a:lvl5pPr>
            <a:lvl6pPr marL="2285943" indent="0">
              <a:buNone/>
              <a:defRPr sz="1400"/>
            </a:lvl6pPr>
            <a:lvl7pPr marL="2743131" indent="0">
              <a:buNone/>
              <a:defRPr sz="1400"/>
            </a:lvl7pPr>
            <a:lvl8pPr marL="3200320" indent="0">
              <a:buNone/>
              <a:defRPr sz="1400"/>
            </a:lvl8pPr>
            <a:lvl9pPr marL="3657509" indent="0">
              <a:buNone/>
              <a:defRPr sz="1400"/>
            </a:lvl9pPr>
          </a:lstStyle>
          <a:p>
            <a:pPr lvl="0"/>
            <a:r>
              <a:rPr lang="en-GB"/>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a:t>In Defence of IFRS-derived Public Sector Financial Reporting</a:t>
            </a:r>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4385704-E737-4B6C-A562-D454E6C90758}" type="slidenum">
              <a:rPr lang="en-GB" altLang="en-US"/>
              <a:pPr>
                <a:defRPr/>
              </a:pPr>
              <a:t>‹#›</a:t>
            </a:fld>
            <a:endParaRPr lang="en-GB" altLang="en-US"/>
          </a:p>
        </p:txBody>
      </p:sp>
    </p:spTree>
    <p:extLst>
      <p:ext uri="{BB962C8B-B14F-4D97-AF65-F5344CB8AC3E}">
        <p14:creationId xmlns:p14="http://schemas.microsoft.com/office/powerpoint/2010/main" val="1940086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r>
              <a:rPr lang="en-US"/>
              <a:t>In Defence of IFRS-derived Public Sector Financial Reporting</a:t>
            </a: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6273F4C-625B-4AC0-AF96-7C91DF37C7D7}" type="slidenum">
              <a:rPr lang="en-GB" altLang="en-US"/>
              <a:pPr>
                <a:defRPr/>
              </a:pPr>
              <a:t>‹#›</a:t>
            </a:fld>
            <a:endParaRPr lang="en-GB" altLang="en-US"/>
          </a:p>
        </p:txBody>
      </p:sp>
    </p:spTree>
    <p:extLst>
      <p:ext uri="{BB962C8B-B14F-4D97-AF65-F5344CB8AC3E}">
        <p14:creationId xmlns:p14="http://schemas.microsoft.com/office/powerpoint/2010/main" val="13188159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t>In Defence of IFRS-derived Public Sector Financial Reporting</a:t>
            </a:r>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E5F7E4A-F834-42F2-A1BA-2246750617F0}" type="slidenum">
              <a:rPr lang="en-GB" altLang="en-US"/>
              <a:pPr>
                <a:defRPr/>
              </a:pPr>
              <a:t>‹#›</a:t>
            </a:fld>
            <a:endParaRPr lang="en-GB" altLang="en-US"/>
          </a:p>
        </p:txBody>
      </p:sp>
    </p:spTree>
    <p:extLst>
      <p:ext uri="{BB962C8B-B14F-4D97-AF65-F5344CB8AC3E}">
        <p14:creationId xmlns:p14="http://schemas.microsoft.com/office/powerpoint/2010/main" val="30147614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508000" y="2209800"/>
            <a:ext cx="54864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6197600" y="2209800"/>
            <a:ext cx="54864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r>
              <a:rPr lang="en-US"/>
              <a:t>In Defence of IFRS-derived Public Sector Financial Reporting</a:t>
            </a:r>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76ACFEA-8A01-46EA-BE82-328746B35962}" type="slidenum">
              <a:rPr lang="en-GB" altLang="en-US"/>
              <a:pPr>
                <a:defRPr/>
              </a:pPr>
              <a:t>‹#›</a:t>
            </a:fld>
            <a:endParaRPr lang="en-GB" altLang="en-US"/>
          </a:p>
        </p:txBody>
      </p:sp>
    </p:spTree>
    <p:extLst>
      <p:ext uri="{BB962C8B-B14F-4D97-AF65-F5344CB8AC3E}">
        <p14:creationId xmlns:p14="http://schemas.microsoft.com/office/powerpoint/2010/main" val="24851503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GB"/>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6193374" y="1535113"/>
            <a:ext cx="5389033"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93374"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r>
              <a:rPr lang="en-US"/>
              <a:t>In Defence of IFRS-derived Public Sector Financial Reporting</a:t>
            </a:r>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C7D0A06-90E1-47F0-BA54-8903CADABC7C}" type="slidenum">
              <a:rPr lang="en-GB" altLang="en-US"/>
              <a:pPr>
                <a:defRPr/>
              </a:pPr>
              <a:t>‹#›</a:t>
            </a:fld>
            <a:endParaRPr lang="en-GB" altLang="en-US"/>
          </a:p>
        </p:txBody>
      </p:sp>
    </p:spTree>
    <p:extLst>
      <p:ext uri="{BB962C8B-B14F-4D97-AF65-F5344CB8AC3E}">
        <p14:creationId xmlns:p14="http://schemas.microsoft.com/office/powerpoint/2010/main" val="29417364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4766733" y="27306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GB"/>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In Defence of IFRS-derived Public Sector Financial Reporting</a:t>
            </a:r>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9673B9E-7B78-4E80-9186-0019033D7CFC}" type="slidenum">
              <a:rPr lang="en-GB" altLang="en-US"/>
              <a:pPr>
                <a:defRPr/>
              </a:pPr>
              <a:t>‹#›</a:t>
            </a:fld>
            <a:endParaRPr lang="en-GB" altLang="en-US"/>
          </a:p>
        </p:txBody>
      </p:sp>
    </p:spTree>
    <p:extLst>
      <p:ext uri="{BB962C8B-B14F-4D97-AF65-F5344CB8AC3E}">
        <p14:creationId xmlns:p14="http://schemas.microsoft.com/office/powerpoint/2010/main" val="3006396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6"/>
            <a:ext cx="103632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189" indent="0" algn="ctr">
              <a:buNone/>
              <a:defRPr/>
            </a:lvl2pPr>
            <a:lvl3pPr marL="914377" indent="0" algn="ctr">
              <a:buNone/>
              <a:defRPr/>
            </a:lvl3pPr>
            <a:lvl4pPr marL="1371566" indent="0" algn="ctr">
              <a:buNone/>
              <a:defRPr/>
            </a:lvl4pPr>
            <a:lvl5pPr marL="1828754" indent="0" algn="ctr">
              <a:buNone/>
              <a:defRPr/>
            </a:lvl5pPr>
            <a:lvl6pPr marL="2285943" indent="0" algn="ctr">
              <a:buNone/>
              <a:defRPr/>
            </a:lvl6pPr>
            <a:lvl7pPr marL="2743131" indent="0" algn="ctr">
              <a:buNone/>
              <a:defRPr/>
            </a:lvl7pPr>
            <a:lvl8pPr marL="3200320" indent="0" algn="ctr">
              <a:buNone/>
              <a:defRPr/>
            </a:lvl8pPr>
            <a:lvl9pPr marL="3657509" indent="0" algn="ctr">
              <a:buNone/>
              <a:defRPr/>
            </a:lvl9pPr>
          </a:lstStyle>
          <a:p>
            <a:r>
              <a:rPr lang="en-GB"/>
              <a:t>Click to edit Master subtitle style</a:t>
            </a:r>
            <a:endParaRPr lang="en-US"/>
          </a:p>
        </p:txBody>
      </p:sp>
      <p:sp>
        <p:nvSpPr>
          <p:cNvPr id="4" name="Rectangle 4"/>
          <p:cNvSpPr>
            <a:spLocks noGrp="1" noChangeArrowheads="1"/>
          </p:cNvSpPr>
          <p:nvPr>
            <p:ph type="dt" sz="half" idx="10"/>
          </p:nvPr>
        </p:nvSpPr>
        <p:spPr>
          <a:xfrm>
            <a:off x="508001" y="6248400"/>
            <a:ext cx="5107947" cy="457200"/>
          </a:xfrm>
          <a:ln/>
        </p:spPr>
        <p:txBody>
          <a:bodyPr/>
          <a:lstStyle>
            <a:lvl1pPr>
              <a:defRPr/>
            </a:lvl1pPr>
          </a:lstStyle>
          <a:p>
            <a:pPr>
              <a:defRPr/>
            </a:pPr>
            <a:r>
              <a:rPr lang="en-US"/>
              <a:t>In Defence of IFRS-derived Public Sector Financial Reporting</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759261A7-5EA8-4740-8880-9B364C83B2B0}" type="slidenum">
              <a:rPr lang="en-GB" altLang="en-US"/>
              <a:pPr/>
              <a:t>‹#›</a:t>
            </a:fld>
            <a:endParaRPr lang="en-GB" altLang="en-US"/>
          </a:p>
        </p:txBody>
      </p:sp>
    </p:spTree>
    <p:extLst>
      <p:ext uri="{BB962C8B-B14F-4D97-AF65-F5344CB8AC3E}">
        <p14:creationId xmlns:p14="http://schemas.microsoft.com/office/powerpoint/2010/main" val="4962453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5" Type="http://schemas.openxmlformats.org/officeDocument/2006/relationships/slideLayout" Target="../slideLayouts/slideLayout13.xml"/><Relationship Id="rId4" Type="http://schemas.openxmlformats.org/officeDocument/2006/relationships/slideLayout" Target="../slideLayouts/slideLayout12.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08000" y="1447800"/>
            <a:ext cx="11176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027" name="Rectangle 3"/>
          <p:cNvSpPr>
            <a:spLocks noGrp="1" noChangeArrowheads="1"/>
          </p:cNvSpPr>
          <p:nvPr>
            <p:ph type="body" idx="1"/>
          </p:nvPr>
        </p:nvSpPr>
        <p:spPr bwMode="auto">
          <a:xfrm>
            <a:off x="508000" y="2209800"/>
            <a:ext cx="111760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dirty="0"/>
              <a:t>Click to edit Master text styles</a:t>
            </a:r>
          </a:p>
          <a:p>
            <a:pPr lvl="1"/>
            <a:r>
              <a:rPr lang="en-GB" altLang="en-US" dirty="0"/>
              <a:t>Second level</a:t>
            </a:r>
          </a:p>
          <a:p>
            <a:pPr lvl="2"/>
            <a:r>
              <a:rPr lang="en-GB" altLang="en-US" dirty="0"/>
              <a:t>Third level</a:t>
            </a:r>
          </a:p>
          <a:p>
            <a:pPr lvl="3"/>
            <a:r>
              <a:rPr lang="en-GB" altLang="en-US" dirty="0"/>
              <a:t>Fourth level</a:t>
            </a:r>
          </a:p>
          <a:p>
            <a:pPr lvl="4"/>
            <a:r>
              <a:rPr lang="en-GB" altLang="en-US" dirty="0"/>
              <a:t>Fifth level</a:t>
            </a:r>
          </a:p>
        </p:txBody>
      </p:sp>
      <p:sp>
        <p:nvSpPr>
          <p:cNvPr id="1028" name="Rectangle 4"/>
          <p:cNvSpPr>
            <a:spLocks noGrp="1" noChangeArrowheads="1"/>
          </p:cNvSpPr>
          <p:nvPr>
            <p:ph type="dt" sz="half" idx="2"/>
          </p:nvPr>
        </p:nvSpPr>
        <p:spPr bwMode="auto">
          <a:xfrm>
            <a:off x="508006" y="6248411"/>
            <a:ext cx="6164065" cy="30777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solidFill>
                  <a:schemeClr val="tx1"/>
                </a:solidFill>
                <a:latin typeface="+mj-lt"/>
                <a:ea typeface="ＭＳ Ｐゴシック" charset="-128"/>
                <a:cs typeface="ＭＳ Ｐゴシック" charset="-128"/>
              </a:defRPr>
            </a:lvl1pPr>
          </a:lstStyle>
          <a:p>
            <a:pPr>
              <a:defRPr/>
            </a:pPr>
            <a:r>
              <a:rPr lang="en-US"/>
              <a:t>In Defence of IFRS-derived Public Sector Financial Reporting</a:t>
            </a:r>
            <a:endParaRPr lang="en-US" dirty="0"/>
          </a:p>
        </p:txBody>
      </p:sp>
      <p:sp>
        <p:nvSpPr>
          <p:cNvPr id="1029" name="Rectangle 5"/>
          <p:cNvSpPr>
            <a:spLocks noGrp="1" noChangeArrowheads="1"/>
          </p:cNvSpPr>
          <p:nvPr>
            <p:ph type="ftr" sz="quarter" idx="3"/>
          </p:nvPr>
        </p:nvSpPr>
        <p:spPr bwMode="auto">
          <a:xfrm>
            <a:off x="3791744" y="5623152"/>
            <a:ext cx="44704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solidFill>
                  <a:srgbClr val="3A5667"/>
                </a:solidFill>
                <a:latin typeface="Arial" charset="0"/>
                <a:ea typeface="ＭＳ Ｐゴシック" charset="-128"/>
                <a:cs typeface="ＭＳ Ｐゴシック" charset="-128"/>
              </a:defRPr>
            </a:lvl1pPr>
          </a:lstStyle>
          <a:p>
            <a:pPr>
              <a:defRPr/>
            </a:pPr>
            <a:endParaRPr lang="en-US"/>
          </a:p>
        </p:txBody>
      </p:sp>
      <p:sp>
        <p:nvSpPr>
          <p:cNvPr id="1030" name="Rectangle 6"/>
          <p:cNvSpPr>
            <a:spLocks noGrp="1" noChangeArrowheads="1"/>
          </p:cNvSpPr>
          <p:nvPr>
            <p:ph type="sldNum" sz="quarter" idx="4"/>
          </p:nvPr>
        </p:nvSpPr>
        <p:spPr bwMode="auto">
          <a:xfrm>
            <a:off x="9264352" y="5373216"/>
            <a:ext cx="2540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smtClean="0">
                <a:solidFill>
                  <a:schemeClr val="tx1"/>
                </a:solidFill>
              </a:defRPr>
            </a:lvl1pPr>
          </a:lstStyle>
          <a:p>
            <a:pPr>
              <a:defRPr/>
            </a:pPr>
            <a:fld id="{ACB4E74B-2671-47F2-85C4-599DBEE53A7D}" type="slidenum">
              <a:rPr lang="en-GB" altLang="en-US" smtClean="0"/>
              <a:pPr>
                <a:defRPr/>
              </a:pPr>
              <a:t>‹#›</a:t>
            </a:fld>
            <a:endParaRPr lang="en-GB" altLang="en-US" dirty="0"/>
          </a:p>
        </p:txBody>
      </p:sp>
      <p:sp>
        <p:nvSpPr>
          <p:cNvPr id="3" name="TextBox 2"/>
          <p:cNvSpPr txBox="1"/>
          <p:nvPr userDrawn="1"/>
        </p:nvSpPr>
        <p:spPr>
          <a:xfrm>
            <a:off x="6384032" y="6217567"/>
            <a:ext cx="5299968" cy="307777"/>
          </a:xfrm>
          <a:prstGeom prst="rect">
            <a:avLst/>
          </a:prstGeom>
          <a:noFill/>
        </p:spPr>
        <p:txBody>
          <a:bodyPr wrap="square" rtlCol="0">
            <a:spAutoFit/>
          </a:bodyPr>
          <a:lstStyle/>
          <a:p>
            <a:pPr algn="r"/>
            <a:r>
              <a:rPr lang="en-GB" sz="1400" dirty="0"/>
              <a:t>David Heald, Slide </a:t>
            </a:r>
            <a:fld id="{0F44980F-A03E-42C3-9188-1A3DA63D24E2}" type="slidenum">
              <a:rPr lang="en-GB" sz="1400" smtClean="0"/>
              <a:pPr algn="r"/>
              <a:t>‹#›</a:t>
            </a:fld>
            <a:r>
              <a:rPr lang="en-GB" sz="1400" dirty="0"/>
              <a:t> of 14</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hf sldNum="0" hdr="0" ftr="0"/>
  <p:txStyles>
    <p:titleStyle>
      <a:lvl1pPr algn="l" rtl="0" eaLnBrk="0" fontAlgn="base" hangingPunct="0">
        <a:spcBef>
          <a:spcPct val="0"/>
        </a:spcBef>
        <a:spcAft>
          <a:spcPct val="0"/>
        </a:spcAft>
        <a:defRPr sz="2800" b="1">
          <a:solidFill>
            <a:srgbClr val="3A5667"/>
          </a:solidFill>
          <a:latin typeface="+mj-lt"/>
          <a:ea typeface="+mj-ea"/>
          <a:cs typeface="+mj-cs"/>
        </a:defRPr>
      </a:lvl1pPr>
      <a:lvl2pPr algn="l" rtl="0" eaLnBrk="0" fontAlgn="base" hangingPunct="0">
        <a:spcBef>
          <a:spcPct val="0"/>
        </a:spcBef>
        <a:spcAft>
          <a:spcPct val="0"/>
        </a:spcAft>
        <a:defRPr sz="2800" b="1">
          <a:solidFill>
            <a:srgbClr val="3A5667"/>
          </a:solidFill>
          <a:latin typeface="Arial" charset="0"/>
          <a:ea typeface="ＭＳ Ｐゴシック" charset="-128"/>
          <a:cs typeface="ＭＳ Ｐゴシック" charset="-128"/>
        </a:defRPr>
      </a:lvl2pPr>
      <a:lvl3pPr algn="l" rtl="0" eaLnBrk="0" fontAlgn="base" hangingPunct="0">
        <a:spcBef>
          <a:spcPct val="0"/>
        </a:spcBef>
        <a:spcAft>
          <a:spcPct val="0"/>
        </a:spcAft>
        <a:defRPr sz="2800" b="1">
          <a:solidFill>
            <a:srgbClr val="3A5667"/>
          </a:solidFill>
          <a:latin typeface="Arial" charset="0"/>
          <a:ea typeface="ＭＳ Ｐゴシック" charset="-128"/>
          <a:cs typeface="ＭＳ Ｐゴシック" charset="-128"/>
        </a:defRPr>
      </a:lvl3pPr>
      <a:lvl4pPr algn="l" rtl="0" eaLnBrk="0" fontAlgn="base" hangingPunct="0">
        <a:spcBef>
          <a:spcPct val="0"/>
        </a:spcBef>
        <a:spcAft>
          <a:spcPct val="0"/>
        </a:spcAft>
        <a:defRPr sz="2800" b="1">
          <a:solidFill>
            <a:srgbClr val="3A5667"/>
          </a:solidFill>
          <a:latin typeface="Arial" charset="0"/>
          <a:ea typeface="ＭＳ Ｐゴシック" charset="-128"/>
          <a:cs typeface="ＭＳ Ｐゴシック" charset="-128"/>
        </a:defRPr>
      </a:lvl4pPr>
      <a:lvl5pPr algn="l" rtl="0" eaLnBrk="0" fontAlgn="base" hangingPunct="0">
        <a:spcBef>
          <a:spcPct val="0"/>
        </a:spcBef>
        <a:spcAft>
          <a:spcPct val="0"/>
        </a:spcAft>
        <a:defRPr sz="2800" b="1">
          <a:solidFill>
            <a:srgbClr val="3A5667"/>
          </a:solidFill>
          <a:latin typeface="Arial" charset="0"/>
          <a:ea typeface="ＭＳ Ｐゴシック" charset="-128"/>
          <a:cs typeface="ＭＳ Ｐゴシック" charset="-128"/>
        </a:defRPr>
      </a:lvl5pPr>
      <a:lvl6pPr marL="457189" algn="l" rtl="0" eaLnBrk="1" fontAlgn="base" hangingPunct="1">
        <a:spcBef>
          <a:spcPct val="0"/>
        </a:spcBef>
        <a:spcAft>
          <a:spcPct val="0"/>
        </a:spcAft>
        <a:defRPr sz="2800" b="1">
          <a:solidFill>
            <a:srgbClr val="00213B"/>
          </a:solidFill>
          <a:latin typeface="Arial" charset="0"/>
          <a:ea typeface="ＭＳ Ｐゴシック" charset="-128"/>
          <a:cs typeface="ＭＳ Ｐゴシック" charset="-128"/>
        </a:defRPr>
      </a:lvl6pPr>
      <a:lvl7pPr marL="914377" algn="l" rtl="0" eaLnBrk="1" fontAlgn="base" hangingPunct="1">
        <a:spcBef>
          <a:spcPct val="0"/>
        </a:spcBef>
        <a:spcAft>
          <a:spcPct val="0"/>
        </a:spcAft>
        <a:defRPr sz="2800" b="1">
          <a:solidFill>
            <a:srgbClr val="00213B"/>
          </a:solidFill>
          <a:latin typeface="Arial" charset="0"/>
          <a:ea typeface="ＭＳ Ｐゴシック" charset="-128"/>
          <a:cs typeface="ＭＳ Ｐゴシック" charset="-128"/>
        </a:defRPr>
      </a:lvl7pPr>
      <a:lvl8pPr marL="1371566" algn="l" rtl="0" eaLnBrk="1" fontAlgn="base" hangingPunct="1">
        <a:spcBef>
          <a:spcPct val="0"/>
        </a:spcBef>
        <a:spcAft>
          <a:spcPct val="0"/>
        </a:spcAft>
        <a:defRPr sz="2800" b="1">
          <a:solidFill>
            <a:srgbClr val="00213B"/>
          </a:solidFill>
          <a:latin typeface="Arial" charset="0"/>
          <a:ea typeface="ＭＳ Ｐゴシック" charset="-128"/>
          <a:cs typeface="ＭＳ Ｐゴシック" charset="-128"/>
        </a:defRPr>
      </a:lvl8pPr>
      <a:lvl9pPr marL="1828754" algn="l" rtl="0" eaLnBrk="1" fontAlgn="base" hangingPunct="1">
        <a:spcBef>
          <a:spcPct val="0"/>
        </a:spcBef>
        <a:spcAft>
          <a:spcPct val="0"/>
        </a:spcAft>
        <a:defRPr sz="2800" b="1">
          <a:solidFill>
            <a:srgbClr val="00213B"/>
          </a:solidFill>
          <a:latin typeface="Arial" charset="0"/>
          <a:ea typeface="ＭＳ Ｐゴシック" charset="-128"/>
          <a:cs typeface="ＭＳ Ｐゴシック" charset="-128"/>
        </a:defRPr>
      </a:lvl9pPr>
    </p:titleStyle>
    <p:bodyStyle>
      <a:lvl1pPr marL="342891" indent="-342891" algn="l" rtl="0" eaLnBrk="0" fontAlgn="base" hangingPunct="0">
        <a:spcBef>
          <a:spcPct val="20000"/>
        </a:spcBef>
        <a:spcAft>
          <a:spcPct val="0"/>
        </a:spcAft>
        <a:buChar char="•"/>
        <a:defRPr sz="2400">
          <a:solidFill>
            <a:srgbClr val="3A5667"/>
          </a:solidFill>
          <a:latin typeface="+mn-lt"/>
          <a:ea typeface="+mn-ea"/>
          <a:cs typeface="+mn-cs"/>
        </a:defRPr>
      </a:lvl1pPr>
      <a:lvl2pPr marL="742932" indent="-285744" algn="l" rtl="0" eaLnBrk="0" fontAlgn="base" hangingPunct="0">
        <a:spcBef>
          <a:spcPct val="20000"/>
        </a:spcBef>
        <a:spcAft>
          <a:spcPct val="0"/>
        </a:spcAft>
        <a:buChar char="–"/>
        <a:defRPr sz="2000">
          <a:solidFill>
            <a:srgbClr val="3A5667"/>
          </a:solidFill>
          <a:latin typeface="+mn-lt"/>
          <a:ea typeface="+mn-ea"/>
        </a:defRPr>
      </a:lvl2pPr>
      <a:lvl3pPr marL="1142971" indent="-228594" algn="l" rtl="0" eaLnBrk="0" fontAlgn="base" hangingPunct="0">
        <a:spcBef>
          <a:spcPct val="20000"/>
        </a:spcBef>
        <a:spcAft>
          <a:spcPct val="0"/>
        </a:spcAft>
        <a:buChar char="•"/>
        <a:defRPr b="1">
          <a:solidFill>
            <a:srgbClr val="3A5667"/>
          </a:solidFill>
          <a:latin typeface="+mn-lt"/>
          <a:ea typeface="+mn-ea"/>
        </a:defRPr>
      </a:lvl3pPr>
      <a:lvl4pPr marL="1600160" indent="-228594" algn="l" rtl="0" eaLnBrk="0" fontAlgn="base" hangingPunct="0">
        <a:spcBef>
          <a:spcPct val="20000"/>
        </a:spcBef>
        <a:spcAft>
          <a:spcPct val="0"/>
        </a:spcAft>
        <a:buChar char="–"/>
        <a:defRPr>
          <a:solidFill>
            <a:srgbClr val="3A5667"/>
          </a:solidFill>
          <a:latin typeface="+mn-lt"/>
          <a:ea typeface="+mn-ea"/>
        </a:defRPr>
      </a:lvl4pPr>
      <a:lvl5pPr marL="2057349" indent="-228594" algn="l" rtl="0" eaLnBrk="0" fontAlgn="base" hangingPunct="0">
        <a:spcBef>
          <a:spcPct val="20000"/>
        </a:spcBef>
        <a:spcAft>
          <a:spcPct val="0"/>
        </a:spcAft>
        <a:buChar char="»"/>
        <a:defRPr sz="1600">
          <a:solidFill>
            <a:srgbClr val="3A5667"/>
          </a:solidFill>
          <a:latin typeface="+mn-lt"/>
          <a:ea typeface="+mn-ea"/>
        </a:defRPr>
      </a:lvl5pPr>
      <a:lvl6pPr marL="2514537" indent="-228594" algn="l" rtl="0" eaLnBrk="1" fontAlgn="base" hangingPunct="1">
        <a:spcBef>
          <a:spcPct val="20000"/>
        </a:spcBef>
        <a:spcAft>
          <a:spcPct val="0"/>
        </a:spcAft>
        <a:buChar char="»"/>
        <a:defRPr sz="1600">
          <a:solidFill>
            <a:srgbClr val="00213B"/>
          </a:solidFill>
          <a:latin typeface="+mn-lt"/>
          <a:ea typeface="+mn-ea"/>
        </a:defRPr>
      </a:lvl6pPr>
      <a:lvl7pPr marL="2971726" indent="-228594" algn="l" rtl="0" eaLnBrk="1" fontAlgn="base" hangingPunct="1">
        <a:spcBef>
          <a:spcPct val="20000"/>
        </a:spcBef>
        <a:spcAft>
          <a:spcPct val="0"/>
        </a:spcAft>
        <a:buChar char="»"/>
        <a:defRPr sz="1600">
          <a:solidFill>
            <a:srgbClr val="00213B"/>
          </a:solidFill>
          <a:latin typeface="+mn-lt"/>
          <a:ea typeface="+mn-ea"/>
        </a:defRPr>
      </a:lvl7pPr>
      <a:lvl8pPr marL="3428914" indent="-228594" algn="l" rtl="0" eaLnBrk="1" fontAlgn="base" hangingPunct="1">
        <a:spcBef>
          <a:spcPct val="20000"/>
        </a:spcBef>
        <a:spcAft>
          <a:spcPct val="0"/>
        </a:spcAft>
        <a:buChar char="»"/>
        <a:defRPr sz="1600">
          <a:solidFill>
            <a:srgbClr val="00213B"/>
          </a:solidFill>
          <a:latin typeface="+mn-lt"/>
          <a:ea typeface="+mn-ea"/>
        </a:defRPr>
      </a:lvl8pPr>
      <a:lvl9pPr marL="3886103" indent="-228594" algn="l" rtl="0" eaLnBrk="1" fontAlgn="base" hangingPunct="1">
        <a:spcBef>
          <a:spcPct val="20000"/>
        </a:spcBef>
        <a:spcAft>
          <a:spcPct val="0"/>
        </a:spcAft>
        <a:buChar char="»"/>
        <a:defRPr sz="1600">
          <a:solidFill>
            <a:srgbClr val="00213B"/>
          </a:solidFill>
          <a:latin typeface="+mn-lt"/>
          <a:ea typeface="+mn-ea"/>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08000" y="1447800"/>
            <a:ext cx="11176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027" name="Rectangle 3"/>
          <p:cNvSpPr>
            <a:spLocks noGrp="1" noChangeArrowheads="1"/>
          </p:cNvSpPr>
          <p:nvPr>
            <p:ph type="body" idx="1"/>
          </p:nvPr>
        </p:nvSpPr>
        <p:spPr bwMode="auto">
          <a:xfrm>
            <a:off x="508000" y="2209800"/>
            <a:ext cx="111760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028" name="Rectangle 4"/>
          <p:cNvSpPr>
            <a:spLocks noGrp="1" noChangeArrowheads="1"/>
          </p:cNvSpPr>
          <p:nvPr>
            <p:ph type="dt" sz="half" idx="2"/>
          </p:nvPr>
        </p:nvSpPr>
        <p:spPr bwMode="auto">
          <a:xfrm>
            <a:off x="508000" y="6248400"/>
            <a:ext cx="4339861"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solidFill>
                  <a:srgbClr val="3A5667"/>
                </a:solidFill>
                <a:latin typeface="Arial" charset="0"/>
                <a:ea typeface="ＭＳ Ｐゴシック" charset="-128"/>
                <a:cs typeface="ＭＳ Ｐゴシック" charset="-128"/>
              </a:defRPr>
            </a:lvl1pPr>
          </a:lstStyle>
          <a:p>
            <a:pPr>
              <a:defRPr/>
            </a:pPr>
            <a:r>
              <a:rPr lang="en-US"/>
              <a:t>In Defence of IFRS-derived Public Sector Financial Reporting</a:t>
            </a:r>
          </a:p>
        </p:txBody>
      </p:sp>
      <p:sp>
        <p:nvSpPr>
          <p:cNvPr id="1029" name="Rectangle 5"/>
          <p:cNvSpPr>
            <a:spLocks noGrp="1" noChangeArrowheads="1"/>
          </p:cNvSpPr>
          <p:nvPr>
            <p:ph type="ftr" sz="quarter" idx="3"/>
          </p:nvPr>
        </p:nvSpPr>
        <p:spPr bwMode="auto">
          <a:xfrm>
            <a:off x="4367808" y="6168788"/>
            <a:ext cx="44704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solidFill>
                  <a:srgbClr val="3A5667"/>
                </a:solidFill>
                <a:latin typeface="Arial" charset="0"/>
                <a:ea typeface="ＭＳ Ｐゴシック" charset="-128"/>
                <a:cs typeface="ＭＳ Ｐゴシック" charset="-128"/>
              </a:defRPr>
            </a:lvl1pPr>
          </a:lstStyle>
          <a:p>
            <a:pPr>
              <a:defRPr/>
            </a:pPr>
            <a:endParaRPr lang="en-US"/>
          </a:p>
        </p:txBody>
      </p:sp>
      <p:sp>
        <p:nvSpPr>
          <p:cNvPr id="1030" name="Rectangle 6"/>
          <p:cNvSpPr>
            <a:spLocks noGrp="1" noChangeArrowheads="1"/>
          </p:cNvSpPr>
          <p:nvPr>
            <p:ph type="sldNum" sz="quarter" idx="4"/>
          </p:nvPr>
        </p:nvSpPr>
        <p:spPr bwMode="auto">
          <a:xfrm>
            <a:off x="9144000" y="6248400"/>
            <a:ext cx="2540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solidFill>
                  <a:srgbClr val="3A5667"/>
                </a:solidFill>
              </a:defRPr>
            </a:lvl1pPr>
          </a:lstStyle>
          <a:p>
            <a:fld id="{BC344645-625E-4D27-A23F-4E003770E693}" type="slidenum">
              <a:rPr lang="en-GB" altLang="en-US"/>
              <a:pPr/>
              <a:t>‹#›</a:t>
            </a:fld>
            <a:endParaRPr lang="en-GB" altLang="en-US"/>
          </a:p>
        </p:txBody>
      </p:sp>
    </p:spTree>
    <p:extLst>
      <p:ext uri="{BB962C8B-B14F-4D97-AF65-F5344CB8AC3E}">
        <p14:creationId xmlns:p14="http://schemas.microsoft.com/office/powerpoint/2010/main" val="2896127372"/>
      </p:ext>
    </p:extLst>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Lst>
  <p:hf sldNum="0" hdr="0" ftr="0"/>
  <p:txStyles>
    <p:titleStyle>
      <a:lvl1pPr algn="l" rtl="0" eaLnBrk="0" fontAlgn="base" hangingPunct="0">
        <a:spcBef>
          <a:spcPct val="0"/>
        </a:spcBef>
        <a:spcAft>
          <a:spcPct val="0"/>
        </a:spcAft>
        <a:defRPr sz="2800" b="1">
          <a:solidFill>
            <a:srgbClr val="3A5667"/>
          </a:solidFill>
          <a:latin typeface="+mj-lt"/>
          <a:ea typeface="+mj-ea"/>
          <a:cs typeface="+mj-cs"/>
        </a:defRPr>
      </a:lvl1pPr>
      <a:lvl2pPr algn="l" rtl="0" eaLnBrk="0" fontAlgn="base" hangingPunct="0">
        <a:spcBef>
          <a:spcPct val="0"/>
        </a:spcBef>
        <a:spcAft>
          <a:spcPct val="0"/>
        </a:spcAft>
        <a:defRPr sz="2800" b="1">
          <a:solidFill>
            <a:srgbClr val="3A5667"/>
          </a:solidFill>
          <a:latin typeface="Arial" charset="0"/>
          <a:ea typeface="ＭＳ Ｐゴシック" charset="-128"/>
          <a:cs typeface="ＭＳ Ｐゴシック" charset="-128"/>
        </a:defRPr>
      </a:lvl2pPr>
      <a:lvl3pPr algn="l" rtl="0" eaLnBrk="0" fontAlgn="base" hangingPunct="0">
        <a:spcBef>
          <a:spcPct val="0"/>
        </a:spcBef>
        <a:spcAft>
          <a:spcPct val="0"/>
        </a:spcAft>
        <a:defRPr sz="2800" b="1">
          <a:solidFill>
            <a:srgbClr val="3A5667"/>
          </a:solidFill>
          <a:latin typeface="Arial" charset="0"/>
          <a:ea typeface="ＭＳ Ｐゴシック" charset="-128"/>
          <a:cs typeface="ＭＳ Ｐゴシック" charset="-128"/>
        </a:defRPr>
      </a:lvl3pPr>
      <a:lvl4pPr algn="l" rtl="0" eaLnBrk="0" fontAlgn="base" hangingPunct="0">
        <a:spcBef>
          <a:spcPct val="0"/>
        </a:spcBef>
        <a:spcAft>
          <a:spcPct val="0"/>
        </a:spcAft>
        <a:defRPr sz="2800" b="1">
          <a:solidFill>
            <a:srgbClr val="3A5667"/>
          </a:solidFill>
          <a:latin typeface="Arial" charset="0"/>
          <a:ea typeface="ＭＳ Ｐゴシック" charset="-128"/>
          <a:cs typeface="ＭＳ Ｐゴシック" charset="-128"/>
        </a:defRPr>
      </a:lvl4pPr>
      <a:lvl5pPr algn="l" rtl="0" eaLnBrk="0" fontAlgn="base" hangingPunct="0">
        <a:spcBef>
          <a:spcPct val="0"/>
        </a:spcBef>
        <a:spcAft>
          <a:spcPct val="0"/>
        </a:spcAft>
        <a:defRPr sz="2800" b="1">
          <a:solidFill>
            <a:srgbClr val="3A5667"/>
          </a:solidFill>
          <a:latin typeface="Arial" charset="0"/>
          <a:ea typeface="ＭＳ Ｐゴシック" charset="-128"/>
          <a:cs typeface="ＭＳ Ｐゴシック" charset="-128"/>
        </a:defRPr>
      </a:lvl5pPr>
      <a:lvl6pPr marL="457189" algn="l" rtl="0" eaLnBrk="1" fontAlgn="base" hangingPunct="1">
        <a:spcBef>
          <a:spcPct val="0"/>
        </a:spcBef>
        <a:spcAft>
          <a:spcPct val="0"/>
        </a:spcAft>
        <a:defRPr sz="2800" b="1">
          <a:solidFill>
            <a:srgbClr val="00213B"/>
          </a:solidFill>
          <a:latin typeface="Arial" charset="0"/>
          <a:ea typeface="ＭＳ Ｐゴシック" charset="-128"/>
          <a:cs typeface="ＭＳ Ｐゴシック" charset="-128"/>
        </a:defRPr>
      </a:lvl6pPr>
      <a:lvl7pPr marL="914377" algn="l" rtl="0" eaLnBrk="1" fontAlgn="base" hangingPunct="1">
        <a:spcBef>
          <a:spcPct val="0"/>
        </a:spcBef>
        <a:spcAft>
          <a:spcPct val="0"/>
        </a:spcAft>
        <a:defRPr sz="2800" b="1">
          <a:solidFill>
            <a:srgbClr val="00213B"/>
          </a:solidFill>
          <a:latin typeface="Arial" charset="0"/>
          <a:ea typeface="ＭＳ Ｐゴシック" charset="-128"/>
          <a:cs typeface="ＭＳ Ｐゴシック" charset="-128"/>
        </a:defRPr>
      </a:lvl7pPr>
      <a:lvl8pPr marL="1371566" algn="l" rtl="0" eaLnBrk="1" fontAlgn="base" hangingPunct="1">
        <a:spcBef>
          <a:spcPct val="0"/>
        </a:spcBef>
        <a:spcAft>
          <a:spcPct val="0"/>
        </a:spcAft>
        <a:defRPr sz="2800" b="1">
          <a:solidFill>
            <a:srgbClr val="00213B"/>
          </a:solidFill>
          <a:latin typeface="Arial" charset="0"/>
          <a:ea typeface="ＭＳ Ｐゴシック" charset="-128"/>
          <a:cs typeface="ＭＳ Ｐゴシック" charset="-128"/>
        </a:defRPr>
      </a:lvl8pPr>
      <a:lvl9pPr marL="1828754" algn="l" rtl="0" eaLnBrk="1" fontAlgn="base" hangingPunct="1">
        <a:spcBef>
          <a:spcPct val="0"/>
        </a:spcBef>
        <a:spcAft>
          <a:spcPct val="0"/>
        </a:spcAft>
        <a:defRPr sz="2800" b="1">
          <a:solidFill>
            <a:srgbClr val="00213B"/>
          </a:solidFill>
          <a:latin typeface="Arial" charset="0"/>
          <a:ea typeface="ＭＳ Ｐゴシック" charset="-128"/>
          <a:cs typeface="ＭＳ Ｐゴシック" charset="-128"/>
        </a:defRPr>
      </a:lvl9pPr>
    </p:titleStyle>
    <p:bodyStyle>
      <a:lvl1pPr marL="342891" indent="-342891" algn="l" rtl="0" eaLnBrk="0" fontAlgn="base" hangingPunct="0">
        <a:spcBef>
          <a:spcPct val="20000"/>
        </a:spcBef>
        <a:spcAft>
          <a:spcPct val="0"/>
        </a:spcAft>
        <a:buChar char="•"/>
        <a:defRPr sz="2400">
          <a:solidFill>
            <a:srgbClr val="3A5667"/>
          </a:solidFill>
          <a:latin typeface="+mn-lt"/>
          <a:ea typeface="+mn-ea"/>
          <a:cs typeface="+mn-cs"/>
        </a:defRPr>
      </a:lvl1pPr>
      <a:lvl2pPr marL="742932" indent="-285744" algn="l" rtl="0" eaLnBrk="0" fontAlgn="base" hangingPunct="0">
        <a:spcBef>
          <a:spcPct val="20000"/>
        </a:spcBef>
        <a:spcAft>
          <a:spcPct val="0"/>
        </a:spcAft>
        <a:buChar char="–"/>
        <a:defRPr sz="2000">
          <a:solidFill>
            <a:srgbClr val="3A5667"/>
          </a:solidFill>
          <a:latin typeface="+mn-lt"/>
          <a:ea typeface="+mn-ea"/>
        </a:defRPr>
      </a:lvl2pPr>
      <a:lvl3pPr marL="1142971" indent="-228594" algn="l" rtl="0" eaLnBrk="0" fontAlgn="base" hangingPunct="0">
        <a:spcBef>
          <a:spcPct val="20000"/>
        </a:spcBef>
        <a:spcAft>
          <a:spcPct val="0"/>
        </a:spcAft>
        <a:buChar char="•"/>
        <a:defRPr b="1">
          <a:solidFill>
            <a:srgbClr val="3A5667"/>
          </a:solidFill>
          <a:latin typeface="+mn-lt"/>
          <a:ea typeface="+mn-ea"/>
        </a:defRPr>
      </a:lvl3pPr>
      <a:lvl4pPr marL="1600160" indent="-228594" algn="l" rtl="0" eaLnBrk="0" fontAlgn="base" hangingPunct="0">
        <a:spcBef>
          <a:spcPct val="20000"/>
        </a:spcBef>
        <a:spcAft>
          <a:spcPct val="0"/>
        </a:spcAft>
        <a:buChar char="–"/>
        <a:defRPr>
          <a:solidFill>
            <a:srgbClr val="3A5667"/>
          </a:solidFill>
          <a:latin typeface="+mn-lt"/>
          <a:ea typeface="+mn-ea"/>
        </a:defRPr>
      </a:lvl4pPr>
      <a:lvl5pPr marL="2057349" indent="-228594" algn="l" rtl="0" eaLnBrk="0" fontAlgn="base" hangingPunct="0">
        <a:spcBef>
          <a:spcPct val="20000"/>
        </a:spcBef>
        <a:spcAft>
          <a:spcPct val="0"/>
        </a:spcAft>
        <a:buChar char="»"/>
        <a:defRPr sz="1600">
          <a:solidFill>
            <a:srgbClr val="3A5667"/>
          </a:solidFill>
          <a:latin typeface="+mn-lt"/>
          <a:ea typeface="+mn-ea"/>
        </a:defRPr>
      </a:lvl5pPr>
      <a:lvl6pPr marL="2514537" indent="-228594" algn="l" rtl="0" eaLnBrk="1" fontAlgn="base" hangingPunct="1">
        <a:spcBef>
          <a:spcPct val="20000"/>
        </a:spcBef>
        <a:spcAft>
          <a:spcPct val="0"/>
        </a:spcAft>
        <a:buChar char="»"/>
        <a:defRPr sz="1600">
          <a:solidFill>
            <a:srgbClr val="00213B"/>
          </a:solidFill>
          <a:latin typeface="+mn-lt"/>
          <a:ea typeface="+mn-ea"/>
        </a:defRPr>
      </a:lvl6pPr>
      <a:lvl7pPr marL="2971726" indent="-228594" algn="l" rtl="0" eaLnBrk="1" fontAlgn="base" hangingPunct="1">
        <a:spcBef>
          <a:spcPct val="20000"/>
        </a:spcBef>
        <a:spcAft>
          <a:spcPct val="0"/>
        </a:spcAft>
        <a:buChar char="»"/>
        <a:defRPr sz="1600">
          <a:solidFill>
            <a:srgbClr val="00213B"/>
          </a:solidFill>
          <a:latin typeface="+mn-lt"/>
          <a:ea typeface="+mn-ea"/>
        </a:defRPr>
      </a:lvl7pPr>
      <a:lvl8pPr marL="3428914" indent="-228594" algn="l" rtl="0" eaLnBrk="1" fontAlgn="base" hangingPunct="1">
        <a:spcBef>
          <a:spcPct val="20000"/>
        </a:spcBef>
        <a:spcAft>
          <a:spcPct val="0"/>
        </a:spcAft>
        <a:buChar char="»"/>
        <a:defRPr sz="1600">
          <a:solidFill>
            <a:srgbClr val="00213B"/>
          </a:solidFill>
          <a:latin typeface="+mn-lt"/>
          <a:ea typeface="+mn-ea"/>
        </a:defRPr>
      </a:lvl8pPr>
      <a:lvl9pPr marL="3886103" indent="-228594" algn="l" rtl="0" eaLnBrk="1" fontAlgn="base" hangingPunct="1">
        <a:spcBef>
          <a:spcPct val="20000"/>
        </a:spcBef>
        <a:spcAft>
          <a:spcPct val="0"/>
        </a:spcAft>
        <a:buChar char="»"/>
        <a:defRPr sz="1600">
          <a:solidFill>
            <a:srgbClr val="00213B"/>
          </a:solidFill>
          <a:latin typeface="+mn-lt"/>
          <a:ea typeface="+mn-ea"/>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5" descr="PPTsky.jpg"/>
          <p:cNvPicPr>
            <a:picLocks noChangeAspect="1"/>
          </p:cNvPicPr>
          <p:nvPr/>
        </p:nvPicPr>
        <p:blipFill>
          <a:blip r:embed="rId3">
            <a:extLst>
              <a:ext uri="{28A0092B-C50C-407E-A947-70E740481C1C}">
                <a14:useLocalDpi xmlns:a14="http://schemas.microsoft.com/office/drawing/2010/main" val="0"/>
              </a:ext>
            </a:extLst>
          </a:blip>
          <a:srcRect l="7169" t="2911" r="6810"/>
          <a:stretch>
            <a:fillRect/>
          </a:stretch>
        </p:blipFill>
        <p:spPr bwMode="auto">
          <a:xfrm>
            <a:off x="0" y="9985"/>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Rectangle 2"/>
          <p:cNvSpPr>
            <a:spLocks noGrp="1" noChangeArrowheads="1"/>
          </p:cNvSpPr>
          <p:nvPr>
            <p:ph type="ctrTitle"/>
          </p:nvPr>
        </p:nvSpPr>
        <p:spPr>
          <a:xfrm>
            <a:off x="335361" y="1365338"/>
            <a:ext cx="10270044" cy="1200329"/>
          </a:xfrm>
        </p:spPr>
        <p:txBody>
          <a:bodyPr wrap="square">
            <a:spAutoFit/>
          </a:bodyPr>
          <a:lstStyle/>
          <a:p>
            <a:pPr algn="ctr"/>
            <a:r>
              <a:rPr lang="en-GB" sz="1800" noProof="0" dirty="0">
                <a:solidFill>
                  <a:schemeClr val="tx1"/>
                </a:solidFill>
              </a:rPr>
              <a:t> </a:t>
            </a:r>
            <a:r>
              <a:rPr lang="en-GB" sz="3600" noProof="0" dirty="0">
                <a:solidFill>
                  <a:schemeClr val="tx1"/>
                </a:solidFill>
              </a:rPr>
              <a:t>In Defence of IFRS-derived Public Sector Financial Reporting</a:t>
            </a:r>
          </a:p>
        </p:txBody>
      </p:sp>
      <p:sp>
        <p:nvSpPr>
          <p:cNvPr id="2053" name="Rectangle 12"/>
          <p:cNvSpPr>
            <a:spLocks noChangeArrowheads="1"/>
          </p:cNvSpPr>
          <p:nvPr/>
        </p:nvSpPr>
        <p:spPr bwMode="auto">
          <a:xfrm>
            <a:off x="0" y="0"/>
            <a:ext cx="12192000" cy="1381125"/>
          </a:xfrm>
          <a:prstGeom prst="rect">
            <a:avLst/>
          </a:prstGeom>
          <a:solidFill>
            <a:srgbClr val="3A5667"/>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2400">
                <a:solidFill>
                  <a:srgbClr val="3A5667"/>
                </a:solidFill>
                <a:latin typeface="Arial" panose="020B0604020202020204" pitchFamily="34" charset="0"/>
                <a:ea typeface="ＭＳ Ｐゴシック" panose="020B0600070205080204" pitchFamily="34" charset="-128"/>
              </a:defRPr>
            </a:lvl1pPr>
            <a:lvl2pPr marL="37931725" indent="-37474525">
              <a:spcBef>
                <a:spcPct val="20000"/>
              </a:spcBef>
              <a:buChar char="–"/>
              <a:defRPr sz="2000">
                <a:solidFill>
                  <a:srgbClr val="3A5667"/>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rgbClr val="3A5667"/>
                </a:solidFill>
                <a:latin typeface="Arial" panose="020B0604020202020204" pitchFamily="34" charset="0"/>
                <a:ea typeface="ＭＳ Ｐゴシック" panose="020B0600070205080204" pitchFamily="34" charset="-128"/>
              </a:defRPr>
            </a:lvl3pPr>
            <a:lvl4pPr marL="1600200" indent="-228600">
              <a:spcBef>
                <a:spcPct val="20000"/>
              </a:spcBef>
              <a:buChar char="–"/>
              <a:defRPr>
                <a:solidFill>
                  <a:srgbClr val="3A5667"/>
                </a:solidFill>
                <a:latin typeface="Arial" panose="020B0604020202020204" pitchFamily="34" charset="0"/>
                <a:ea typeface="ＭＳ Ｐゴシック" panose="020B0600070205080204" pitchFamily="34" charset="-128"/>
              </a:defRPr>
            </a:lvl4pPr>
            <a:lvl5pPr marL="2057400" indent="-228600">
              <a:spcBef>
                <a:spcPct val="20000"/>
              </a:spcBef>
              <a:buChar char="»"/>
              <a:defRPr sz="1600">
                <a:solidFill>
                  <a:srgbClr val="3A5667"/>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rgbClr val="3A5667"/>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rgbClr val="3A5667"/>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rgbClr val="3A5667"/>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rgbClr val="3A5667"/>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endParaRPr lang="en-GB" sz="1400" noProof="0" dirty="0">
              <a:solidFill>
                <a:srgbClr val="210A2F"/>
              </a:solidFill>
              <a:cs typeface="Arial" panose="020B0604020202020204" pitchFamily="34" charset="0"/>
            </a:endParaRPr>
          </a:p>
        </p:txBody>
      </p:sp>
      <p:pic>
        <p:nvPicPr>
          <p:cNvPr id="2054" name="Picture 7" descr="ASmithbusiness_keyline.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63352" y="384174"/>
            <a:ext cx="3951287"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03005054-CA38-A4F7-4EEB-E9940AC48D15}"/>
              </a:ext>
            </a:extLst>
          </p:cNvPr>
          <p:cNvSpPr txBox="1"/>
          <p:nvPr/>
        </p:nvSpPr>
        <p:spPr>
          <a:xfrm>
            <a:off x="1487488" y="2741306"/>
            <a:ext cx="7488832" cy="1969770"/>
          </a:xfrm>
          <a:prstGeom prst="rect">
            <a:avLst/>
          </a:prstGeom>
          <a:noFill/>
        </p:spPr>
        <p:txBody>
          <a:bodyPr wrap="square" rtlCol="0">
            <a:spAutoFit/>
          </a:bodyPr>
          <a:lstStyle/>
          <a:p>
            <a:pPr algn="ctr"/>
            <a:r>
              <a:rPr lang="en-GB" b="1" noProof="0" dirty="0"/>
              <a:t>Keynote Lecture at CIGAR Workshop in Valletta, 23-24 June 2026 </a:t>
            </a:r>
            <a:br>
              <a:rPr lang="en-GB" sz="1800" b="1" noProof="0" dirty="0">
                <a:latin typeface="+mj-lt"/>
                <a:ea typeface="+mj-ea"/>
                <a:cs typeface="+mj-cs"/>
              </a:rPr>
            </a:br>
            <a:r>
              <a:rPr lang="en-GB" sz="1800" b="1" noProof="0" dirty="0">
                <a:latin typeface="+mj-lt"/>
                <a:ea typeface="+mj-ea"/>
                <a:cs typeface="+mj-cs"/>
              </a:rPr>
              <a:t>   </a:t>
            </a:r>
            <a:br>
              <a:rPr lang="en-GB" sz="1800" b="1" noProof="0" dirty="0">
                <a:latin typeface="+mj-lt"/>
                <a:ea typeface="+mj-ea"/>
                <a:cs typeface="+mj-cs"/>
              </a:rPr>
            </a:br>
            <a:r>
              <a:rPr lang="en-GB" sz="3200" b="1" noProof="0" dirty="0">
                <a:latin typeface="+mj-lt"/>
                <a:ea typeface="+mj-ea"/>
                <a:cs typeface="+mj-cs"/>
              </a:rPr>
              <a:t>David Heald</a:t>
            </a:r>
          </a:p>
          <a:p>
            <a:pPr algn="ctr"/>
            <a:r>
              <a:rPr lang="en-GB" b="1" noProof="0" dirty="0">
                <a:latin typeface="+mj-lt"/>
                <a:ea typeface="+mj-ea"/>
                <a:cs typeface="+mj-cs"/>
              </a:rPr>
              <a:t>University of Glasgow</a:t>
            </a:r>
          </a:p>
        </p:txBody>
      </p:sp>
    </p:spTree>
    <p:extLst>
      <p:ext uri="{BB962C8B-B14F-4D97-AF65-F5344CB8AC3E}">
        <p14:creationId xmlns:p14="http://schemas.microsoft.com/office/powerpoint/2010/main" val="19849915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260122-8056-53C7-F63E-678DC4E4B5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697B70-CA8F-8805-F32E-C4A82968C98E}"/>
              </a:ext>
            </a:extLst>
          </p:cNvPr>
          <p:cNvSpPr>
            <a:spLocks noGrp="1"/>
          </p:cNvSpPr>
          <p:nvPr>
            <p:ph type="title"/>
          </p:nvPr>
        </p:nvSpPr>
        <p:spPr>
          <a:xfrm>
            <a:off x="508000" y="34669"/>
            <a:ext cx="10844584" cy="602704"/>
          </a:xfrm>
        </p:spPr>
        <p:txBody>
          <a:bodyPr/>
          <a:lstStyle/>
          <a:p>
            <a:r>
              <a:rPr lang="en-GB" noProof="0" dirty="0">
                <a:solidFill>
                  <a:schemeClr val="tx1"/>
                </a:solidFill>
              </a:rPr>
              <a:t>Concluding Reflections (2)</a:t>
            </a:r>
          </a:p>
        </p:txBody>
      </p:sp>
      <p:sp>
        <p:nvSpPr>
          <p:cNvPr id="3" name="Content Placeholder 2">
            <a:extLst>
              <a:ext uri="{FF2B5EF4-FFF2-40B4-BE49-F238E27FC236}">
                <a16:creationId xmlns:a16="http://schemas.microsoft.com/office/drawing/2014/main" id="{CF57FCB0-6977-CF79-10AA-4A9C2FD7D93A}"/>
              </a:ext>
            </a:extLst>
          </p:cNvPr>
          <p:cNvSpPr>
            <a:spLocks noGrp="1"/>
          </p:cNvSpPr>
          <p:nvPr>
            <p:ph idx="1"/>
          </p:nvPr>
        </p:nvSpPr>
        <p:spPr>
          <a:xfrm>
            <a:off x="335360" y="620688"/>
            <a:ext cx="11593288" cy="5544616"/>
          </a:xfrm>
        </p:spPr>
        <p:txBody>
          <a:bodyPr/>
          <a:lstStyle/>
          <a:p>
            <a:pPr marL="457200" indent="-457200">
              <a:buFont typeface="+mj-lt"/>
              <a:buAutoNum type="arabicParenR" startAt="3"/>
            </a:pPr>
            <a:r>
              <a:rPr lang="en-GB" sz="1900" dirty="0">
                <a:solidFill>
                  <a:schemeClr val="tx1"/>
                </a:solidFill>
              </a:rPr>
              <a:t>The use of current values was an integral part of the UK’s move to accrual accounting, insisted on by the Treasury, which aligns with current values being used in national accounts. The Treasury’s (2023) ‘Thematic Review of Non-investment Asset Valuation for Financial Reporting Purposes’ proposed converting back to Historic Cost, but this was resisted by the Financial Reporting Advisory Board. John Maynard Keynes is attributed to have said that “It is better to be roughly right than precisely wrong.” Depreciated Replacement Cost is difficult to implement but Historic Cost of long-lived public sector assets is (a) irrelevant to the understanding of fiscal sustainability, and (b) often not known because of poor record keeping and the loss of data at successive government reorganisations. Watching the public sector balance sheet is vital, not only because of the fiscal cost of public debt but also as a way of spotting gaming outside general government (Irwin, 2012)</a:t>
            </a:r>
          </a:p>
          <a:p>
            <a:pPr marL="342900" indent="-342900">
              <a:buFont typeface="+mj-lt"/>
              <a:buAutoNum type="arabicParenR" startAt="3"/>
            </a:pPr>
            <a:r>
              <a:rPr lang="en-GB" sz="1900" dirty="0">
                <a:solidFill>
                  <a:schemeClr val="tx1"/>
                </a:solidFill>
              </a:rPr>
              <a:t>One of the reasons for this pushback was the English local audit crisis (only 1% of councils met the 2022-23 statutory deadline), with accounting complexity being wrongly blamed for the crisis which was caused by the abolition of the English local public auditor. There has been no crisis in Scotland, Wales or Northern Ireland which retained their local public auditor. The fact that some local entities speedily produce unmodified accounts is further evidence (Bradley et al., 2023)</a:t>
            </a:r>
          </a:p>
          <a:p>
            <a:pPr marL="342900" indent="-342900">
              <a:buFont typeface="+mj-lt"/>
              <a:buAutoNum type="arabicParenR" startAt="3"/>
            </a:pPr>
            <a:r>
              <a:rPr lang="en-GB" sz="1900" dirty="0">
                <a:solidFill>
                  <a:schemeClr val="tx1"/>
                </a:solidFill>
              </a:rPr>
              <a:t>Outside the scope of this plenary lecture, a big public-private difference is the wider scope of public audit. Value-for-Money audit is partly a public sector substitute for the private sector’s product and capital markets. Accounting and audit should always be considered together.</a:t>
            </a:r>
          </a:p>
          <a:p>
            <a:pPr marL="342900" indent="-342900">
              <a:buFont typeface="+mj-lt"/>
              <a:buAutoNum type="arabicParenR" startAt="3"/>
            </a:pPr>
            <a:endParaRPr lang="en-GB" sz="1900" dirty="0">
              <a:solidFill>
                <a:schemeClr val="tx1"/>
              </a:solidFill>
            </a:endParaRPr>
          </a:p>
        </p:txBody>
      </p:sp>
      <p:sp>
        <p:nvSpPr>
          <p:cNvPr id="5" name="Date Placeholder 4">
            <a:extLst>
              <a:ext uri="{FF2B5EF4-FFF2-40B4-BE49-F238E27FC236}">
                <a16:creationId xmlns:a16="http://schemas.microsoft.com/office/drawing/2014/main" id="{CC3F637B-70FA-2905-14FC-B48CD5DA3B34}"/>
              </a:ext>
            </a:extLst>
          </p:cNvPr>
          <p:cNvSpPr>
            <a:spLocks noGrp="1"/>
          </p:cNvSpPr>
          <p:nvPr>
            <p:ph type="dt" sz="half" idx="10"/>
          </p:nvPr>
        </p:nvSpPr>
        <p:spPr>
          <a:xfrm>
            <a:off x="508000" y="6248400"/>
            <a:ext cx="5443984" cy="457200"/>
          </a:xfrm>
        </p:spPr>
        <p:txBody>
          <a:bodyPr/>
          <a:lstStyle/>
          <a:p>
            <a:pPr>
              <a:defRPr/>
            </a:pPr>
            <a:r>
              <a:rPr lang="en-GB" noProof="0" dirty="0"/>
              <a:t>In Defence of IFRS-derived Public Sector Financial Reporting</a:t>
            </a:r>
          </a:p>
        </p:txBody>
      </p:sp>
    </p:spTree>
    <p:extLst>
      <p:ext uri="{BB962C8B-B14F-4D97-AF65-F5344CB8AC3E}">
        <p14:creationId xmlns:p14="http://schemas.microsoft.com/office/powerpoint/2010/main" val="35918793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52112E-A8A0-F6C2-416C-29CF969ECD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2F9201-71E0-96E4-428E-B18895F109B5}"/>
              </a:ext>
            </a:extLst>
          </p:cNvPr>
          <p:cNvSpPr>
            <a:spLocks noGrp="1"/>
          </p:cNvSpPr>
          <p:nvPr>
            <p:ph type="title"/>
          </p:nvPr>
        </p:nvSpPr>
        <p:spPr>
          <a:xfrm>
            <a:off x="508000" y="34669"/>
            <a:ext cx="10844584" cy="602704"/>
          </a:xfrm>
        </p:spPr>
        <p:txBody>
          <a:bodyPr/>
          <a:lstStyle/>
          <a:p>
            <a:r>
              <a:rPr lang="en-GB" noProof="0" dirty="0">
                <a:solidFill>
                  <a:schemeClr val="tx1"/>
                </a:solidFill>
              </a:rPr>
              <a:t>References</a:t>
            </a:r>
          </a:p>
        </p:txBody>
      </p:sp>
      <p:sp>
        <p:nvSpPr>
          <p:cNvPr id="3" name="Content Placeholder 2">
            <a:extLst>
              <a:ext uri="{FF2B5EF4-FFF2-40B4-BE49-F238E27FC236}">
                <a16:creationId xmlns:a16="http://schemas.microsoft.com/office/drawing/2014/main" id="{D8085540-521D-E677-6F7B-C236DEBB8454}"/>
              </a:ext>
            </a:extLst>
          </p:cNvPr>
          <p:cNvSpPr>
            <a:spLocks noGrp="1"/>
          </p:cNvSpPr>
          <p:nvPr>
            <p:ph idx="1"/>
          </p:nvPr>
        </p:nvSpPr>
        <p:spPr>
          <a:xfrm>
            <a:off x="335360" y="616824"/>
            <a:ext cx="11593288" cy="5553268"/>
          </a:xfrm>
        </p:spPr>
        <p:txBody>
          <a:bodyPr/>
          <a:lstStyle/>
          <a:p>
            <a:pPr marL="0" indent="0">
              <a:buNone/>
            </a:pPr>
            <a:r>
              <a:rPr lang="en-GB" sz="1750" noProof="0" dirty="0">
                <a:solidFill>
                  <a:schemeClr val="tx1"/>
                </a:solidFill>
              </a:rPr>
              <a:t>Allen, R. and Krause, P. (Eds) (2025), </a:t>
            </a:r>
            <a:r>
              <a:rPr lang="en-GB" sz="1750" i="1" noProof="0" dirty="0">
                <a:solidFill>
                  <a:schemeClr val="tx1"/>
                </a:solidFill>
              </a:rPr>
              <a:t>Contemporary Issues and Challenges in Public Financial Management: Responding to Global Crises</a:t>
            </a:r>
            <a:r>
              <a:rPr lang="en-GB" sz="1750" noProof="0" dirty="0">
                <a:solidFill>
                  <a:schemeClr val="tx1"/>
                </a:solidFill>
              </a:rPr>
              <a:t>, Cham, Palgrave Macmillan.</a:t>
            </a:r>
          </a:p>
          <a:p>
            <a:pPr marL="0" indent="0">
              <a:buNone/>
            </a:pPr>
            <a:r>
              <a:rPr lang="en-GB" sz="1750" noProof="0" dirty="0">
                <a:solidFill>
                  <a:schemeClr val="tx1"/>
                </a:solidFill>
              </a:rPr>
              <a:t>Ball, I, Buiter, W, Crompton, J, Detter, D. and Soll, J, (2024), </a:t>
            </a:r>
            <a:r>
              <a:rPr lang="en-GB" sz="1750" i="1" noProof="0" dirty="0">
                <a:solidFill>
                  <a:schemeClr val="tx1"/>
                </a:solidFill>
              </a:rPr>
              <a:t>Public Net Worth: Accounting – Government – Democracy</a:t>
            </a:r>
            <a:r>
              <a:rPr lang="en-GB" sz="1750" noProof="0" dirty="0">
                <a:solidFill>
                  <a:schemeClr val="tx1"/>
                </a:solidFill>
              </a:rPr>
              <a:t>, Cham, Switzerland, Palgrave Macmillan.</a:t>
            </a:r>
          </a:p>
          <a:p>
            <a:pPr marL="0" indent="0">
              <a:buNone/>
            </a:pPr>
            <a:r>
              <a:rPr lang="en-GB" sz="1750" noProof="0" dirty="0">
                <a:solidFill>
                  <a:schemeClr val="tx1"/>
                </a:solidFill>
              </a:rPr>
              <a:t>Biondi, Y. and </a:t>
            </a:r>
            <a:r>
              <a:rPr lang="en-GB" sz="1750" noProof="0" dirty="0" err="1">
                <a:solidFill>
                  <a:schemeClr val="tx1"/>
                </a:solidFill>
              </a:rPr>
              <a:t>Oulasvirta</a:t>
            </a:r>
            <a:r>
              <a:rPr lang="en-GB" sz="1750" noProof="0" dirty="0">
                <a:solidFill>
                  <a:schemeClr val="tx1"/>
                </a:solidFill>
              </a:rPr>
              <a:t>, L. (2023), ‘Accounting for public sector assets: Comparing historic cost and current value models’, in Caruana, J., Bisogno, M. and Sicilia, M. (Eds), </a:t>
            </a:r>
            <a:r>
              <a:rPr lang="en-GB" sz="1750" i="1" noProof="0" dirty="0">
                <a:solidFill>
                  <a:schemeClr val="tx1"/>
                </a:solidFill>
              </a:rPr>
              <a:t>Measurement in Public Sector Financial Reporting: Theoretical Basis and Empirical Evidence</a:t>
            </a:r>
            <a:r>
              <a:rPr lang="en-GB" sz="1750" noProof="0" dirty="0">
                <a:solidFill>
                  <a:schemeClr val="tx1"/>
                </a:solidFill>
              </a:rPr>
              <a:t>, Bingley, Emerald, pp. 39-62.</a:t>
            </a:r>
          </a:p>
          <a:p>
            <a:pPr marL="0" indent="0">
              <a:buNone/>
            </a:pPr>
            <a:r>
              <a:rPr lang="en-GB" sz="1750" dirty="0">
                <a:solidFill>
                  <a:schemeClr val="tx1"/>
                </a:solidFill>
              </a:rPr>
              <a:t>Bradley, L., Heald, D. and Hodges, R. (2023), ‘Causes, consequences and possible resolution of the local authority audit crisis in England’, </a:t>
            </a:r>
            <a:r>
              <a:rPr lang="en-GB" sz="1750" i="1" dirty="0">
                <a:solidFill>
                  <a:schemeClr val="tx1"/>
                </a:solidFill>
              </a:rPr>
              <a:t>Public Money &amp; Management, </a:t>
            </a:r>
            <a:r>
              <a:rPr lang="en-GB" sz="1750" dirty="0">
                <a:solidFill>
                  <a:schemeClr val="tx1"/>
                </a:solidFill>
              </a:rPr>
              <a:t>Vol. 43(3), pp. 259-67</a:t>
            </a:r>
            <a:r>
              <a:rPr lang="en-GB" sz="1750" i="1" dirty="0">
                <a:solidFill>
                  <a:schemeClr val="tx1"/>
                </a:solidFill>
              </a:rPr>
              <a:t>.</a:t>
            </a:r>
            <a:endParaRPr lang="en-GB" sz="1750" noProof="0" dirty="0">
              <a:solidFill>
                <a:schemeClr val="tx1"/>
              </a:solidFill>
            </a:endParaRPr>
          </a:p>
          <a:p>
            <a:pPr marL="0" indent="0">
              <a:buNone/>
            </a:pPr>
            <a:r>
              <a:rPr lang="en-GB" sz="1750" noProof="0" dirty="0">
                <a:solidFill>
                  <a:schemeClr val="tx1"/>
                </a:solidFill>
              </a:rPr>
              <a:t>Bradley, L., Heald, D. and Hodges, R. (2025), 'The under-realized potential usefulness of the UK Whole of Government Accounts’, </a:t>
            </a:r>
            <a:r>
              <a:rPr lang="en-GB" sz="1750" i="1" noProof="0" dirty="0">
                <a:solidFill>
                  <a:schemeClr val="tx1"/>
                </a:solidFill>
              </a:rPr>
              <a:t>Public Money &amp; Management</a:t>
            </a:r>
            <a:r>
              <a:rPr lang="en-GB" sz="1750" noProof="0" dirty="0">
                <a:solidFill>
                  <a:schemeClr val="tx1"/>
                </a:solidFill>
              </a:rPr>
              <a:t>,</a:t>
            </a:r>
            <a:r>
              <a:rPr lang="en-GB" sz="1750" i="1" noProof="0" dirty="0">
                <a:solidFill>
                  <a:schemeClr val="tx1"/>
                </a:solidFill>
              </a:rPr>
              <a:t> V</a:t>
            </a:r>
            <a:r>
              <a:rPr lang="en-GB" sz="1750" noProof="0" dirty="0">
                <a:solidFill>
                  <a:schemeClr val="tx1"/>
                </a:solidFill>
              </a:rPr>
              <a:t>ol. 45(6), pp. 550–64.</a:t>
            </a:r>
          </a:p>
          <a:p>
            <a:pPr marL="0" indent="0">
              <a:buNone/>
            </a:pPr>
            <a:r>
              <a:rPr lang="en-GB" sz="1750" noProof="0" dirty="0">
                <a:solidFill>
                  <a:schemeClr val="tx1"/>
                </a:solidFill>
              </a:rPr>
              <a:t>Christensen, M. (2003), ‘Without reinventing the wheel: Business accounting applied to the public sector’, </a:t>
            </a:r>
            <a:r>
              <a:rPr lang="en-GB" sz="1750" i="1" noProof="0" dirty="0">
                <a:solidFill>
                  <a:schemeClr val="tx1"/>
                </a:solidFill>
              </a:rPr>
              <a:t>Australian Accounting Review</a:t>
            </a:r>
            <a:r>
              <a:rPr lang="en-GB" sz="1750" noProof="0" dirty="0">
                <a:solidFill>
                  <a:schemeClr val="tx1"/>
                </a:solidFill>
              </a:rPr>
              <a:t>, Vol. 13(2), pp. 22-27.</a:t>
            </a:r>
          </a:p>
          <a:p>
            <a:pPr marL="0" indent="0">
              <a:buNone/>
            </a:pPr>
            <a:r>
              <a:rPr lang="en-GB" sz="1750" noProof="0" dirty="0">
                <a:solidFill>
                  <a:schemeClr val="tx1"/>
                </a:solidFill>
              </a:rPr>
              <a:t>Christensen, M, Cohen, S., Ellwood, S, Newberry, S. and Potter, B. (2025), ‘Reflections on public sector accrual accounting and reporting: a post-operative transplant view’, </a:t>
            </a:r>
            <a:r>
              <a:rPr lang="en-GB" sz="1750" i="1" noProof="0" dirty="0">
                <a:solidFill>
                  <a:schemeClr val="tx1"/>
                </a:solidFill>
              </a:rPr>
              <a:t>Journal of Public Budgeting, Accounting &amp; Financial Management</a:t>
            </a:r>
            <a:r>
              <a:rPr lang="en-GB" sz="1750" noProof="0" dirty="0">
                <a:solidFill>
                  <a:schemeClr val="tx1"/>
                </a:solidFill>
              </a:rPr>
              <a:t>, Vol 37(4), pp. 570-94.</a:t>
            </a:r>
          </a:p>
          <a:p>
            <a:pPr marL="0" indent="0">
              <a:buNone/>
            </a:pPr>
            <a:r>
              <a:rPr lang="en-GB" sz="1750" noProof="0" dirty="0">
                <a:solidFill>
                  <a:schemeClr val="tx1"/>
                </a:solidFill>
              </a:rPr>
              <a:t>Christensen, M., Newberry, S. and Potter, B. (2019), ‘Enabling global accounting change: Epistemic communities and the creation of a “more business-like” public sector’, </a:t>
            </a:r>
            <a:r>
              <a:rPr lang="en-GB" sz="1750" i="1" noProof="0" dirty="0">
                <a:solidFill>
                  <a:schemeClr val="tx1"/>
                </a:solidFill>
              </a:rPr>
              <a:t>Critical Perspectives on Accounting</a:t>
            </a:r>
            <a:r>
              <a:rPr lang="en-GB" sz="1750" noProof="0" dirty="0">
                <a:solidFill>
                  <a:schemeClr val="tx1"/>
                </a:solidFill>
              </a:rPr>
              <a:t>, Vol. 58, pp. 53-76.</a:t>
            </a:r>
          </a:p>
          <a:p>
            <a:pPr marL="0" indent="0">
              <a:buNone/>
            </a:pPr>
            <a:endParaRPr lang="en-GB" sz="1750" noProof="0" dirty="0">
              <a:solidFill>
                <a:schemeClr val="tx1"/>
              </a:solidFill>
            </a:endParaRPr>
          </a:p>
          <a:p>
            <a:pPr marL="0" indent="0">
              <a:buNone/>
            </a:pPr>
            <a:endParaRPr lang="en-GB" sz="1750" noProof="0" dirty="0">
              <a:solidFill>
                <a:schemeClr val="tx1"/>
              </a:solidFill>
            </a:endParaRPr>
          </a:p>
          <a:p>
            <a:pPr marL="0" indent="0">
              <a:buNone/>
            </a:pPr>
            <a:endParaRPr lang="en-GB" sz="1750" noProof="0" dirty="0">
              <a:solidFill>
                <a:schemeClr val="tx1"/>
              </a:solidFill>
            </a:endParaRPr>
          </a:p>
          <a:p>
            <a:pPr marL="0" indent="0">
              <a:buNone/>
            </a:pPr>
            <a:endParaRPr lang="en-GB" sz="1750" noProof="0" dirty="0">
              <a:solidFill>
                <a:schemeClr val="tx1"/>
              </a:solidFill>
            </a:endParaRPr>
          </a:p>
          <a:p>
            <a:pPr marL="0" indent="0">
              <a:buNone/>
            </a:pPr>
            <a:endParaRPr lang="en-GB" sz="1750" noProof="0" dirty="0">
              <a:solidFill>
                <a:schemeClr val="tx1"/>
              </a:solidFill>
            </a:endParaRPr>
          </a:p>
        </p:txBody>
      </p:sp>
      <p:sp>
        <p:nvSpPr>
          <p:cNvPr id="5" name="Date Placeholder 4">
            <a:extLst>
              <a:ext uri="{FF2B5EF4-FFF2-40B4-BE49-F238E27FC236}">
                <a16:creationId xmlns:a16="http://schemas.microsoft.com/office/drawing/2014/main" id="{7943CAEB-BFBE-AB88-74FB-F59DD5BB5376}"/>
              </a:ext>
            </a:extLst>
          </p:cNvPr>
          <p:cNvSpPr>
            <a:spLocks noGrp="1"/>
          </p:cNvSpPr>
          <p:nvPr>
            <p:ph type="dt" sz="half" idx="10"/>
          </p:nvPr>
        </p:nvSpPr>
        <p:spPr>
          <a:xfrm>
            <a:off x="508000" y="6248400"/>
            <a:ext cx="5299968" cy="457200"/>
          </a:xfrm>
        </p:spPr>
        <p:txBody>
          <a:bodyPr/>
          <a:lstStyle/>
          <a:p>
            <a:pPr>
              <a:defRPr/>
            </a:pPr>
            <a:r>
              <a:rPr lang="en-GB" noProof="0" dirty="0"/>
              <a:t>In Defence of IFRS-derived Public Sector Financial Reporting</a:t>
            </a:r>
          </a:p>
        </p:txBody>
      </p:sp>
    </p:spTree>
    <p:extLst>
      <p:ext uri="{BB962C8B-B14F-4D97-AF65-F5344CB8AC3E}">
        <p14:creationId xmlns:p14="http://schemas.microsoft.com/office/powerpoint/2010/main" val="10483889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F8529-E706-D3A7-F33D-CC3E6C66BB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CE6943-B0BA-FAF8-7D7A-1E1849B92AE8}"/>
              </a:ext>
            </a:extLst>
          </p:cNvPr>
          <p:cNvSpPr>
            <a:spLocks noGrp="1"/>
          </p:cNvSpPr>
          <p:nvPr>
            <p:ph type="title"/>
          </p:nvPr>
        </p:nvSpPr>
        <p:spPr>
          <a:xfrm>
            <a:off x="508000" y="34669"/>
            <a:ext cx="10844584" cy="602704"/>
          </a:xfrm>
        </p:spPr>
        <p:txBody>
          <a:bodyPr/>
          <a:lstStyle/>
          <a:p>
            <a:r>
              <a:rPr lang="en-GB" noProof="0" dirty="0">
                <a:solidFill>
                  <a:schemeClr val="tx1"/>
                </a:solidFill>
              </a:rPr>
              <a:t>References</a:t>
            </a:r>
          </a:p>
        </p:txBody>
      </p:sp>
      <p:sp>
        <p:nvSpPr>
          <p:cNvPr id="3" name="Content Placeholder 2">
            <a:extLst>
              <a:ext uri="{FF2B5EF4-FFF2-40B4-BE49-F238E27FC236}">
                <a16:creationId xmlns:a16="http://schemas.microsoft.com/office/drawing/2014/main" id="{EC79F028-F3B3-07DA-6881-1C7A040C5AFC}"/>
              </a:ext>
            </a:extLst>
          </p:cNvPr>
          <p:cNvSpPr>
            <a:spLocks noGrp="1"/>
          </p:cNvSpPr>
          <p:nvPr>
            <p:ph idx="1"/>
          </p:nvPr>
        </p:nvSpPr>
        <p:spPr>
          <a:xfrm>
            <a:off x="263352" y="616824"/>
            <a:ext cx="11737304" cy="5553268"/>
          </a:xfrm>
        </p:spPr>
        <p:txBody>
          <a:bodyPr/>
          <a:lstStyle/>
          <a:p>
            <a:pPr marL="0" indent="0">
              <a:buNone/>
            </a:pPr>
            <a:r>
              <a:rPr lang="en-GB" sz="1750" noProof="0" dirty="0" err="1">
                <a:solidFill>
                  <a:schemeClr val="tx1"/>
                </a:solidFill>
              </a:rPr>
              <a:t>Dabbicco</a:t>
            </a:r>
            <a:r>
              <a:rPr lang="en-GB" sz="1750" noProof="0" dirty="0">
                <a:solidFill>
                  <a:schemeClr val="tx1"/>
                </a:solidFill>
              </a:rPr>
              <a:t>, G. and Caruana, J. (2023), ‘The measurement of income and expenditure: sharing public accounts and national accounts’, in Caruana, J., Bisogno, M. and Sicilia, M. (Eds), </a:t>
            </a:r>
            <a:r>
              <a:rPr lang="en-GB" sz="1750" i="1" noProof="0" dirty="0">
                <a:solidFill>
                  <a:schemeClr val="tx1"/>
                </a:solidFill>
              </a:rPr>
              <a:t>Measurement in Public Sector Financial Reporting: Theoretical Basis and Empirical Evidence</a:t>
            </a:r>
            <a:r>
              <a:rPr lang="en-GB" sz="1750" noProof="0" dirty="0">
                <a:solidFill>
                  <a:schemeClr val="tx1"/>
                </a:solidFill>
              </a:rPr>
              <a:t>, Bingley, Emerald, pp. 105-29.</a:t>
            </a:r>
          </a:p>
          <a:p>
            <a:pPr marL="0" indent="0">
              <a:buNone/>
            </a:pPr>
            <a:r>
              <a:rPr lang="en-GB" sz="1750" noProof="0" dirty="0">
                <a:solidFill>
                  <a:schemeClr val="tx1"/>
                </a:solidFill>
              </a:rPr>
              <a:t>De Clerck, S., Cavanagh, J. and </a:t>
            </a:r>
            <a:r>
              <a:rPr lang="en-GB" sz="1750" dirty="0" err="1">
                <a:solidFill>
                  <a:schemeClr val="tx1"/>
                </a:solidFill>
              </a:rPr>
              <a:t>D'Amore</a:t>
            </a:r>
            <a:r>
              <a:rPr lang="en-GB" sz="1750" dirty="0">
                <a:solidFill>
                  <a:schemeClr val="tx1"/>
                </a:solidFill>
              </a:rPr>
              <a:t>, M. (2025), </a:t>
            </a:r>
            <a:r>
              <a:rPr lang="en-GB" sz="1750" i="1" dirty="0">
                <a:solidFill>
                  <a:schemeClr val="tx1"/>
                </a:solidFill>
              </a:rPr>
              <a:t>Accounting and Fiscal Reporting in EU Countries</a:t>
            </a:r>
            <a:r>
              <a:rPr lang="en-GB" sz="1750" dirty="0">
                <a:solidFill>
                  <a:schemeClr val="tx1"/>
                </a:solidFill>
              </a:rPr>
              <a:t>, WP/25/147, Washington DC, International Monetary Fund.</a:t>
            </a:r>
            <a:endParaRPr lang="en-GB" sz="1750" i="1" noProof="0" dirty="0">
              <a:solidFill>
                <a:schemeClr val="tx1"/>
              </a:solidFill>
            </a:endParaRPr>
          </a:p>
          <a:p>
            <a:pPr marL="0" indent="0">
              <a:buNone/>
            </a:pPr>
            <a:r>
              <a:rPr lang="en-GB" sz="1750" noProof="0" dirty="0">
                <a:solidFill>
                  <a:schemeClr val="tx1"/>
                </a:solidFill>
              </a:rPr>
              <a:t>Ellwood, S. and Brown, R. (2026),  ‘Government financial reporting: A study of nested controversy’, </a:t>
            </a:r>
            <a:r>
              <a:rPr lang="en-GB" sz="1750" i="1" noProof="0" dirty="0">
                <a:solidFill>
                  <a:schemeClr val="tx1"/>
                </a:solidFill>
              </a:rPr>
              <a:t>Financial Accountability &amp; Management</a:t>
            </a:r>
            <a:r>
              <a:rPr lang="en-GB" sz="1750" noProof="0" dirty="0">
                <a:solidFill>
                  <a:schemeClr val="tx1"/>
                </a:solidFill>
              </a:rPr>
              <a:t>, Early online.</a:t>
            </a:r>
          </a:p>
          <a:p>
            <a:pPr marL="0" indent="0">
              <a:buNone/>
            </a:pPr>
            <a:r>
              <a:rPr lang="en-GB" sz="1750" noProof="0" dirty="0">
                <a:solidFill>
                  <a:schemeClr val="tx1"/>
                </a:solidFill>
              </a:rPr>
              <a:t>Ellwood, S. and Newberry, S. (2007), ‘Public sector accrual accounting: Institutionalizing neo-liberal principles?’, </a:t>
            </a:r>
            <a:r>
              <a:rPr lang="en-GB" sz="1750" i="1" noProof="0" dirty="0">
                <a:solidFill>
                  <a:schemeClr val="tx1"/>
                </a:solidFill>
              </a:rPr>
              <a:t>Accounting Auditing &amp; Accountability Journal</a:t>
            </a:r>
            <a:r>
              <a:rPr lang="en-GB" sz="1750" noProof="0" dirty="0">
                <a:solidFill>
                  <a:schemeClr val="tx1"/>
                </a:solidFill>
              </a:rPr>
              <a:t>, Vol. 20(4), pp. 549-73.</a:t>
            </a:r>
          </a:p>
          <a:p>
            <a:pPr marL="0" indent="0">
              <a:buNone/>
            </a:pPr>
            <a:r>
              <a:rPr lang="en-GB" sz="1750" noProof="0" dirty="0">
                <a:solidFill>
                  <a:schemeClr val="tx1"/>
                </a:solidFill>
              </a:rPr>
              <a:t>Eurostat (2014), </a:t>
            </a:r>
            <a:r>
              <a:rPr lang="en-GB" sz="1750" i="1" noProof="0" dirty="0">
                <a:solidFill>
                  <a:schemeClr val="tx1"/>
                </a:solidFill>
              </a:rPr>
              <a:t>Collection of information related to the potential impact, including costs, of implementing accrual accounting in the public sector and technical analysis of the suitability of individual IPSAS standards, </a:t>
            </a:r>
            <a:r>
              <a:rPr lang="en-GB" sz="1750" noProof="0" dirty="0">
                <a:solidFill>
                  <a:schemeClr val="tx1"/>
                </a:solidFill>
              </a:rPr>
              <a:t>2013/S 107-182395, Luxembourg,</a:t>
            </a:r>
          </a:p>
          <a:p>
            <a:pPr marL="0" indent="0">
              <a:buNone/>
            </a:pPr>
            <a:r>
              <a:rPr lang="en-GB" sz="1750" dirty="0">
                <a:solidFill>
                  <a:schemeClr val="tx1"/>
                </a:solidFill>
              </a:rPr>
              <a:t>Eurostat (2020), </a:t>
            </a:r>
            <a:r>
              <a:rPr lang="en-GB" sz="1750" i="1" dirty="0">
                <a:solidFill>
                  <a:schemeClr val="tx1"/>
                </a:solidFill>
              </a:rPr>
              <a:t>Updated accounting maturities of EU governments and EPSAS implementation cost</a:t>
            </a:r>
            <a:r>
              <a:rPr lang="en-GB" sz="1750" dirty="0">
                <a:solidFill>
                  <a:schemeClr val="tx1"/>
                </a:solidFill>
              </a:rPr>
              <a:t>, EG-EPSAS WG 20/07rev, Luxembourg, 23 November.</a:t>
            </a:r>
          </a:p>
          <a:p>
            <a:pPr marL="0" indent="0">
              <a:buNone/>
            </a:pPr>
            <a:r>
              <a:rPr lang="en-GB" sz="1750" dirty="0">
                <a:solidFill>
                  <a:schemeClr val="tx1"/>
                </a:solidFill>
              </a:rPr>
              <a:t>Eurostat (2025), </a:t>
            </a:r>
            <a:r>
              <a:rPr lang="en-GB" sz="1750" i="1" dirty="0">
                <a:solidFill>
                  <a:schemeClr val="tx1"/>
                </a:solidFill>
              </a:rPr>
              <a:t>Updated accounting maturities of EU governments and EPSAS implementation cost</a:t>
            </a:r>
            <a:r>
              <a:rPr lang="en-GB" sz="1750" dirty="0">
                <a:solidFill>
                  <a:schemeClr val="tx1"/>
                </a:solidFill>
              </a:rPr>
              <a:t>, EG-EPSAS-2025-02-02 rev, Luxembourg, 10 March.</a:t>
            </a:r>
          </a:p>
          <a:p>
            <a:pPr marL="0" indent="0">
              <a:buNone/>
            </a:pPr>
            <a:r>
              <a:rPr lang="en-GB" sz="1750" dirty="0">
                <a:solidFill>
                  <a:schemeClr val="tx1"/>
                </a:solidFill>
              </a:rPr>
              <a:t>Ferry, L, Saliterer, I., </a:t>
            </a:r>
            <a:r>
              <a:rPr lang="en-GB" sz="1750" dirty="0" err="1">
                <a:solidFill>
                  <a:schemeClr val="tx1"/>
                </a:solidFill>
              </a:rPr>
              <a:t>Steccolini</a:t>
            </a:r>
            <a:r>
              <a:rPr lang="en-GB" sz="1750" dirty="0">
                <a:solidFill>
                  <a:schemeClr val="tx1"/>
                </a:solidFill>
              </a:rPr>
              <a:t>, I. and Tucker, B. (2019), </a:t>
            </a:r>
            <a:r>
              <a:rPr lang="en-GB" sz="1750" i="1" dirty="0">
                <a:solidFill>
                  <a:schemeClr val="tx1"/>
                </a:solidFill>
              </a:rPr>
              <a:t>The Research-Practice Gap on Accounting in the Public Services</a:t>
            </a:r>
            <a:r>
              <a:rPr lang="en-GB" sz="1750" dirty="0">
                <a:solidFill>
                  <a:schemeClr val="tx1"/>
                </a:solidFill>
              </a:rPr>
              <a:t>, Cham, Palgrave Macmillan.</a:t>
            </a:r>
          </a:p>
          <a:p>
            <a:pPr marL="0" indent="0">
              <a:buNone/>
            </a:pPr>
            <a:endParaRPr lang="en-GB" sz="1750" noProof="0" dirty="0">
              <a:solidFill>
                <a:srgbClr val="00B050"/>
              </a:solidFill>
            </a:endParaRPr>
          </a:p>
          <a:p>
            <a:pPr marL="0" indent="0">
              <a:buNone/>
            </a:pPr>
            <a:endParaRPr lang="en-GB" sz="1750" noProof="0" dirty="0">
              <a:solidFill>
                <a:schemeClr val="tx1"/>
              </a:solidFill>
            </a:endParaRPr>
          </a:p>
          <a:p>
            <a:pPr marL="0" indent="0">
              <a:buNone/>
            </a:pPr>
            <a:endParaRPr lang="en-GB" sz="1750" noProof="0" dirty="0">
              <a:solidFill>
                <a:schemeClr val="tx1"/>
              </a:solidFill>
            </a:endParaRPr>
          </a:p>
          <a:p>
            <a:pPr marL="0" indent="0">
              <a:buNone/>
            </a:pPr>
            <a:endParaRPr lang="en-GB" sz="1750" noProof="0" dirty="0">
              <a:solidFill>
                <a:schemeClr val="tx1"/>
              </a:solidFill>
            </a:endParaRPr>
          </a:p>
          <a:p>
            <a:pPr marL="0" indent="0">
              <a:buNone/>
            </a:pPr>
            <a:endParaRPr lang="en-GB" sz="1750" noProof="0" dirty="0">
              <a:solidFill>
                <a:schemeClr val="tx1"/>
              </a:solidFill>
            </a:endParaRPr>
          </a:p>
          <a:p>
            <a:pPr marL="0" indent="0">
              <a:buNone/>
            </a:pPr>
            <a:endParaRPr lang="en-GB" sz="1750" noProof="0" dirty="0">
              <a:solidFill>
                <a:schemeClr val="tx1"/>
              </a:solidFill>
            </a:endParaRPr>
          </a:p>
        </p:txBody>
      </p:sp>
      <p:sp>
        <p:nvSpPr>
          <p:cNvPr id="5" name="Date Placeholder 4">
            <a:extLst>
              <a:ext uri="{FF2B5EF4-FFF2-40B4-BE49-F238E27FC236}">
                <a16:creationId xmlns:a16="http://schemas.microsoft.com/office/drawing/2014/main" id="{B27AD639-5062-9418-63A7-C08B7ECE77D8}"/>
              </a:ext>
            </a:extLst>
          </p:cNvPr>
          <p:cNvSpPr>
            <a:spLocks noGrp="1"/>
          </p:cNvSpPr>
          <p:nvPr>
            <p:ph type="dt" sz="half" idx="10"/>
          </p:nvPr>
        </p:nvSpPr>
        <p:spPr>
          <a:xfrm>
            <a:off x="508000" y="6248400"/>
            <a:ext cx="5804024" cy="457200"/>
          </a:xfrm>
        </p:spPr>
        <p:txBody>
          <a:bodyPr/>
          <a:lstStyle/>
          <a:p>
            <a:pPr>
              <a:defRPr/>
            </a:pPr>
            <a:r>
              <a:rPr lang="en-GB" noProof="0" dirty="0"/>
              <a:t>In Defence of IFRS-derived Public Sector Financial Reporting</a:t>
            </a:r>
          </a:p>
        </p:txBody>
      </p:sp>
    </p:spTree>
    <p:extLst>
      <p:ext uri="{BB962C8B-B14F-4D97-AF65-F5344CB8AC3E}">
        <p14:creationId xmlns:p14="http://schemas.microsoft.com/office/powerpoint/2010/main" val="15812583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056F76-29B7-45F3-6920-811AE0A250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369648-E598-448A-7480-D3FBB39FE23A}"/>
              </a:ext>
            </a:extLst>
          </p:cNvPr>
          <p:cNvSpPr>
            <a:spLocks noGrp="1"/>
          </p:cNvSpPr>
          <p:nvPr>
            <p:ph type="title"/>
          </p:nvPr>
        </p:nvSpPr>
        <p:spPr>
          <a:xfrm>
            <a:off x="508000" y="34669"/>
            <a:ext cx="10844584" cy="602704"/>
          </a:xfrm>
        </p:spPr>
        <p:txBody>
          <a:bodyPr/>
          <a:lstStyle/>
          <a:p>
            <a:r>
              <a:rPr lang="en-GB" noProof="0" dirty="0">
                <a:solidFill>
                  <a:schemeClr val="tx1"/>
                </a:solidFill>
              </a:rPr>
              <a:t>References continued</a:t>
            </a:r>
          </a:p>
        </p:txBody>
      </p:sp>
      <p:sp>
        <p:nvSpPr>
          <p:cNvPr id="3" name="Content Placeholder 2">
            <a:extLst>
              <a:ext uri="{FF2B5EF4-FFF2-40B4-BE49-F238E27FC236}">
                <a16:creationId xmlns:a16="http://schemas.microsoft.com/office/drawing/2014/main" id="{8BF23BDE-4792-B33A-ECDE-2B0481E48CBB}"/>
              </a:ext>
            </a:extLst>
          </p:cNvPr>
          <p:cNvSpPr>
            <a:spLocks noGrp="1"/>
          </p:cNvSpPr>
          <p:nvPr>
            <p:ph idx="1"/>
          </p:nvPr>
        </p:nvSpPr>
        <p:spPr>
          <a:xfrm>
            <a:off x="335360" y="616824"/>
            <a:ext cx="11593288" cy="5553268"/>
          </a:xfrm>
        </p:spPr>
        <p:txBody>
          <a:bodyPr/>
          <a:lstStyle/>
          <a:p>
            <a:pPr marL="0" indent="0">
              <a:buNone/>
            </a:pPr>
            <a:r>
              <a:rPr lang="en-GB" sz="1750" dirty="0">
                <a:solidFill>
                  <a:schemeClr val="tx1"/>
                </a:solidFill>
              </a:rPr>
              <a:t>Flinders, M. and Wood, M. (2015), ‘When politics fails: hyper-democracy and hyperdepoliticization’, </a:t>
            </a:r>
            <a:r>
              <a:rPr lang="en-GB" sz="1750" i="1" dirty="0">
                <a:solidFill>
                  <a:schemeClr val="tx1"/>
                </a:solidFill>
              </a:rPr>
              <a:t>New Political Science</a:t>
            </a:r>
            <a:r>
              <a:rPr lang="en-GB" sz="1750" dirty="0">
                <a:solidFill>
                  <a:schemeClr val="tx1"/>
                </a:solidFill>
              </a:rPr>
              <a:t>, Vol. 37(3), pp. 363-381.</a:t>
            </a:r>
          </a:p>
          <a:p>
            <a:pPr marL="0" indent="0">
              <a:buNone/>
            </a:pPr>
            <a:r>
              <a:rPr lang="en-GB" sz="1750" noProof="0" dirty="0">
                <a:solidFill>
                  <a:schemeClr val="tx1"/>
                </a:solidFill>
              </a:rPr>
              <a:t>Heald, D. and Hodges, R. (2024), ‘The failure of the United Kingdom’s accounting and fiscal governance’, </a:t>
            </a:r>
            <a:r>
              <a:rPr lang="en-GB" sz="1750" i="1" noProof="0" dirty="0">
                <a:solidFill>
                  <a:schemeClr val="tx1"/>
                </a:solidFill>
              </a:rPr>
              <a:t>Accounting, Auditing &amp; Accountability Journal</a:t>
            </a:r>
            <a:r>
              <a:rPr lang="en-GB" sz="1750" noProof="0" dirty="0">
                <a:solidFill>
                  <a:schemeClr val="tx1"/>
                </a:solidFill>
              </a:rPr>
              <a:t>, Vol. 37(9), pp. 305-35. </a:t>
            </a:r>
          </a:p>
          <a:p>
            <a:pPr marL="0" indent="0">
              <a:buNone/>
            </a:pPr>
            <a:r>
              <a:rPr lang="en-GB" sz="1750" noProof="0" dirty="0">
                <a:solidFill>
                  <a:schemeClr val="tx1"/>
                </a:solidFill>
              </a:rPr>
              <a:t>Hyndman, N. and Liguori, M. (2024), ‘Reflecting on management change in the public sector: Was it all worth it?’, in Lapsley, I. and Miller, P. (Eds), </a:t>
            </a:r>
            <a:r>
              <a:rPr lang="en-GB" sz="1750" i="1" noProof="0" dirty="0">
                <a:solidFill>
                  <a:schemeClr val="tx1"/>
                </a:solidFill>
              </a:rPr>
              <a:t>The Resilience of New Public Management</a:t>
            </a:r>
            <a:r>
              <a:rPr lang="en-GB" sz="1750" noProof="0" dirty="0">
                <a:solidFill>
                  <a:schemeClr val="tx1"/>
                </a:solidFill>
              </a:rPr>
              <a:t>, Oxford, Oxford University Press, pp. 317-44.</a:t>
            </a:r>
          </a:p>
          <a:p>
            <a:pPr marL="0" indent="0">
              <a:buNone/>
            </a:pPr>
            <a:r>
              <a:rPr lang="en-GB" sz="1750" dirty="0">
                <a:solidFill>
                  <a:schemeClr val="tx1"/>
                </a:solidFill>
              </a:rPr>
              <a:t>Hyndman, N., Liguori, M., Meyer, R.E., Polzer, T., Rota, S., </a:t>
            </a:r>
            <a:r>
              <a:rPr lang="en-GB" sz="1750" dirty="0" err="1">
                <a:solidFill>
                  <a:schemeClr val="tx1"/>
                </a:solidFill>
              </a:rPr>
              <a:t>Seiwald</a:t>
            </a:r>
            <a:r>
              <a:rPr lang="en-GB" sz="1750" dirty="0">
                <a:solidFill>
                  <a:schemeClr val="tx1"/>
                </a:solidFill>
              </a:rPr>
              <a:t>, J. and </a:t>
            </a:r>
            <a:r>
              <a:rPr lang="en-GB" sz="1750" dirty="0" err="1">
                <a:solidFill>
                  <a:schemeClr val="tx1"/>
                </a:solidFill>
              </a:rPr>
              <a:t>Steccolini</a:t>
            </a:r>
            <a:r>
              <a:rPr lang="en-GB" sz="1750" dirty="0">
                <a:solidFill>
                  <a:schemeClr val="tx1"/>
                </a:solidFill>
              </a:rPr>
              <a:t>, I. (2014), ‘The translation and sedimentation of accounting reforms: A comparison of the UK, Austrian and Italian experiences’, </a:t>
            </a:r>
            <a:r>
              <a:rPr lang="en-GB" sz="1750" i="1" dirty="0">
                <a:solidFill>
                  <a:schemeClr val="tx1"/>
                </a:solidFill>
              </a:rPr>
              <a:t>Critical Perspectives on Accounting,</a:t>
            </a:r>
            <a:r>
              <a:rPr lang="en-GB" sz="1750" dirty="0">
                <a:solidFill>
                  <a:schemeClr val="tx1"/>
                </a:solidFill>
              </a:rPr>
              <a:t> Vol. 25, pp. 388-408.</a:t>
            </a:r>
            <a:endParaRPr lang="en-GB" sz="1750" noProof="0" dirty="0">
              <a:solidFill>
                <a:schemeClr val="tx1"/>
              </a:solidFill>
            </a:endParaRPr>
          </a:p>
          <a:p>
            <a:pPr marL="0" indent="0">
              <a:buNone/>
            </a:pPr>
            <a:r>
              <a:rPr lang="en-GB" sz="1750" dirty="0">
                <a:solidFill>
                  <a:schemeClr val="tx1"/>
                </a:solidFill>
              </a:rPr>
              <a:t>Hyndman, N., Liguori, M., Meyer, R.E., Polzer, T., Rota, S., </a:t>
            </a:r>
            <a:r>
              <a:rPr lang="en-GB" sz="1750" dirty="0" err="1">
                <a:solidFill>
                  <a:schemeClr val="tx1"/>
                </a:solidFill>
              </a:rPr>
              <a:t>Seiwald</a:t>
            </a:r>
            <a:r>
              <a:rPr lang="en-GB" sz="1750" dirty="0">
                <a:solidFill>
                  <a:schemeClr val="tx1"/>
                </a:solidFill>
              </a:rPr>
              <a:t>, J. and Steccolini, I. (2018), ‘Legitimating change in the public sector: the introduction of (rational?) accounting practices in the United Kingdom, Italy and Austria’, </a:t>
            </a:r>
            <a:r>
              <a:rPr lang="en-GB" sz="1750" i="1" dirty="0">
                <a:solidFill>
                  <a:schemeClr val="tx1"/>
                </a:solidFill>
              </a:rPr>
              <a:t>Public Management Review,</a:t>
            </a:r>
            <a:r>
              <a:rPr lang="en-GB" sz="1750" dirty="0">
                <a:solidFill>
                  <a:schemeClr val="tx1"/>
                </a:solidFill>
              </a:rPr>
              <a:t> Vol. 20(9), pp. 1374-99.</a:t>
            </a:r>
          </a:p>
          <a:p>
            <a:pPr marL="0" indent="0">
              <a:buNone/>
            </a:pPr>
            <a:r>
              <a:rPr lang="en-GB" sz="1800" dirty="0">
                <a:solidFill>
                  <a:schemeClr val="tx1"/>
                </a:solidFill>
              </a:rPr>
              <a:t>IMF (2024) </a:t>
            </a:r>
            <a:r>
              <a:rPr lang="en-GB" sz="1800" i="1" dirty="0">
                <a:solidFill>
                  <a:schemeClr val="tx1"/>
                </a:solidFill>
              </a:rPr>
              <a:t>Putting a Lid on Public Debt</a:t>
            </a:r>
            <a:r>
              <a:rPr lang="en-GB" sz="1800" dirty="0">
                <a:solidFill>
                  <a:schemeClr val="tx1"/>
                </a:solidFill>
              </a:rPr>
              <a:t>, October, Washington DC, International Monetary Fund.</a:t>
            </a:r>
          </a:p>
          <a:p>
            <a:pPr marL="0" indent="0">
              <a:buNone/>
            </a:pPr>
            <a:r>
              <a:rPr lang="en-GB" sz="1800" dirty="0">
                <a:solidFill>
                  <a:schemeClr val="tx1"/>
                </a:solidFill>
              </a:rPr>
              <a:t>Irwin, T. C. (2012), </a:t>
            </a:r>
            <a:r>
              <a:rPr lang="en-GB" sz="1800" i="1" dirty="0">
                <a:solidFill>
                  <a:schemeClr val="tx1"/>
                </a:solidFill>
              </a:rPr>
              <a:t>Accounting Devices and Fiscal Illusions</a:t>
            </a:r>
            <a:r>
              <a:rPr lang="en-GB" sz="1800" dirty="0">
                <a:solidFill>
                  <a:schemeClr val="tx1"/>
                </a:solidFill>
              </a:rPr>
              <a:t>, IMF Staff Discussion, Note 12/02, 28 March.</a:t>
            </a:r>
          </a:p>
          <a:p>
            <a:pPr marL="0" indent="0">
              <a:buNone/>
            </a:pPr>
            <a:r>
              <a:rPr lang="en-GB" sz="1800" dirty="0">
                <a:solidFill>
                  <a:schemeClr val="tx1"/>
                </a:solidFill>
              </a:rPr>
              <a:t>Jones, R. (2000), ‘National accounting, government budgeting and the accounting discipline’, </a:t>
            </a:r>
            <a:r>
              <a:rPr lang="en-GB" sz="1800" i="1" dirty="0">
                <a:solidFill>
                  <a:schemeClr val="tx1"/>
                </a:solidFill>
              </a:rPr>
              <a:t>Financial Accountability &amp; Management,</a:t>
            </a:r>
            <a:r>
              <a:rPr lang="en-GB" sz="1800" dirty="0">
                <a:solidFill>
                  <a:schemeClr val="tx1"/>
                </a:solidFill>
              </a:rPr>
              <a:t> Vol. 16(2), pp. 101-15.</a:t>
            </a:r>
          </a:p>
          <a:p>
            <a:pPr marL="0" indent="0">
              <a:buNone/>
            </a:pPr>
            <a:endParaRPr lang="en-GB" sz="1750" noProof="0" dirty="0">
              <a:solidFill>
                <a:schemeClr val="tx1"/>
              </a:solidFill>
            </a:endParaRPr>
          </a:p>
        </p:txBody>
      </p:sp>
      <p:sp>
        <p:nvSpPr>
          <p:cNvPr id="5" name="Date Placeholder 4">
            <a:extLst>
              <a:ext uri="{FF2B5EF4-FFF2-40B4-BE49-F238E27FC236}">
                <a16:creationId xmlns:a16="http://schemas.microsoft.com/office/drawing/2014/main" id="{0945C7B9-BE05-279C-C5AF-EE3BED6C13D4}"/>
              </a:ext>
            </a:extLst>
          </p:cNvPr>
          <p:cNvSpPr>
            <a:spLocks noGrp="1"/>
          </p:cNvSpPr>
          <p:nvPr>
            <p:ph type="dt" sz="half" idx="10"/>
          </p:nvPr>
        </p:nvSpPr>
        <p:spPr>
          <a:xfrm>
            <a:off x="508000" y="6248400"/>
            <a:ext cx="6092056" cy="457200"/>
          </a:xfrm>
        </p:spPr>
        <p:txBody>
          <a:bodyPr/>
          <a:lstStyle/>
          <a:p>
            <a:pPr>
              <a:defRPr/>
            </a:pPr>
            <a:r>
              <a:rPr lang="en-GB" noProof="0" dirty="0"/>
              <a:t>In Defence of IFRS-derived Public Sector Financial Reporting</a:t>
            </a:r>
          </a:p>
        </p:txBody>
      </p:sp>
    </p:spTree>
    <p:extLst>
      <p:ext uri="{BB962C8B-B14F-4D97-AF65-F5344CB8AC3E}">
        <p14:creationId xmlns:p14="http://schemas.microsoft.com/office/powerpoint/2010/main" val="39590233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E9FE3F-7896-C020-F67D-A76B22E8BC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4E4F98-1FAE-6E0F-60E2-84B743E748AF}"/>
              </a:ext>
            </a:extLst>
          </p:cNvPr>
          <p:cNvSpPr>
            <a:spLocks noGrp="1"/>
          </p:cNvSpPr>
          <p:nvPr>
            <p:ph type="title"/>
          </p:nvPr>
        </p:nvSpPr>
        <p:spPr>
          <a:xfrm>
            <a:off x="508000" y="34669"/>
            <a:ext cx="10844584" cy="602704"/>
          </a:xfrm>
        </p:spPr>
        <p:txBody>
          <a:bodyPr/>
          <a:lstStyle/>
          <a:p>
            <a:r>
              <a:rPr lang="en-GB" noProof="0" dirty="0">
                <a:solidFill>
                  <a:schemeClr val="tx1"/>
                </a:solidFill>
              </a:rPr>
              <a:t>References continued</a:t>
            </a:r>
          </a:p>
        </p:txBody>
      </p:sp>
      <p:sp>
        <p:nvSpPr>
          <p:cNvPr id="3" name="Content Placeholder 2">
            <a:extLst>
              <a:ext uri="{FF2B5EF4-FFF2-40B4-BE49-F238E27FC236}">
                <a16:creationId xmlns:a16="http://schemas.microsoft.com/office/drawing/2014/main" id="{676F8454-C0D8-3D9E-C128-3FE07F0DB272}"/>
              </a:ext>
            </a:extLst>
          </p:cNvPr>
          <p:cNvSpPr>
            <a:spLocks noGrp="1"/>
          </p:cNvSpPr>
          <p:nvPr>
            <p:ph idx="1"/>
          </p:nvPr>
        </p:nvSpPr>
        <p:spPr>
          <a:xfrm>
            <a:off x="335360" y="616824"/>
            <a:ext cx="11593288" cy="5553268"/>
          </a:xfrm>
        </p:spPr>
        <p:txBody>
          <a:bodyPr/>
          <a:lstStyle/>
          <a:p>
            <a:pPr marL="0" indent="0">
              <a:buNone/>
            </a:pPr>
            <a:r>
              <a:rPr lang="en-GB" sz="1750" noProof="0" dirty="0">
                <a:solidFill>
                  <a:schemeClr val="tx1"/>
                </a:solidFill>
              </a:rPr>
              <a:t>Miller, P. and Power, M. (2013), ‘Accounting, organizing and economizing: connecting accounting research and organizational theory’, </a:t>
            </a:r>
            <a:r>
              <a:rPr lang="en-GB" sz="1750" i="1" noProof="0" dirty="0">
                <a:solidFill>
                  <a:schemeClr val="tx1"/>
                </a:solidFill>
              </a:rPr>
              <a:t>Academy of Management Annals</a:t>
            </a:r>
            <a:r>
              <a:rPr lang="en-GB" sz="1750" noProof="0" dirty="0">
                <a:solidFill>
                  <a:schemeClr val="tx1"/>
                </a:solidFill>
              </a:rPr>
              <a:t>, Vol. 7(1), pp. 555-603.</a:t>
            </a:r>
          </a:p>
          <a:p>
            <a:pPr marL="0" indent="0">
              <a:buNone/>
            </a:pPr>
            <a:r>
              <a:rPr lang="en-GB" sz="1750" dirty="0">
                <a:solidFill>
                  <a:schemeClr val="tx1"/>
                </a:solidFill>
              </a:rPr>
              <a:t>Mueller, D.C. (2003), </a:t>
            </a:r>
            <a:r>
              <a:rPr lang="en-GB" sz="1750" i="1" dirty="0">
                <a:solidFill>
                  <a:schemeClr val="tx1"/>
                </a:solidFill>
              </a:rPr>
              <a:t>Public Choice III</a:t>
            </a:r>
            <a:r>
              <a:rPr lang="en-GB" sz="1750" dirty="0">
                <a:solidFill>
                  <a:schemeClr val="tx1"/>
                </a:solidFill>
              </a:rPr>
              <a:t>, New York, Cambridge University Press.</a:t>
            </a:r>
            <a:endParaRPr lang="en-GB" sz="1750" noProof="0" dirty="0">
              <a:solidFill>
                <a:schemeClr val="tx1"/>
              </a:solidFill>
            </a:endParaRPr>
          </a:p>
          <a:p>
            <a:pPr marL="0" indent="0">
              <a:buNone/>
            </a:pPr>
            <a:r>
              <a:rPr lang="en-GB" sz="1750" dirty="0">
                <a:solidFill>
                  <a:schemeClr val="tx1"/>
                </a:solidFill>
              </a:rPr>
              <a:t>Olson, O., Guthrie, J. and Humphrey, C. (Eds), (1998), </a:t>
            </a:r>
            <a:r>
              <a:rPr lang="en-GB" sz="1750" i="1" dirty="0">
                <a:solidFill>
                  <a:schemeClr val="tx1"/>
                </a:solidFill>
              </a:rPr>
              <a:t>Global warning: debating international developments in New Public Financial Management</a:t>
            </a:r>
            <a:r>
              <a:rPr lang="en-GB" sz="1750" dirty="0">
                <a:solidFill>
                  <a:schemeClr val="tx1"/>
                </a:solidFill>
              </a:rPr>
              <a:t>, Cappelen </a:t>
            </a:r>
            <a:r>
              <a:rPr lang="en-GB" sz="1750" dirty="0" err="1">
                <a:solidFill>
                  <a:schemeClr val="tx1"/>
                </a:solidFill>
              </a:rPr>
              <a:t>Akademisk</a:t>
            </a:r>
            <a:r>
              <a:rPr lang="en-GB" sz="1750" dirty="0">
                <a:solidFill>
                  <a:schemeClr val="tx1"/>
                </a:solidFill>
              </a:rPr>
              <a:t> </a:t>
            </a:r>
            <a:r>
              <a:rPr lang="en-GB" sz="1750" dirty="0" err="1">
                <a:solidFill>
                  <a:schemeClr val="tx1"/>
                </a:solidFill>
              </a:rPr>
              <a:t>Forlag</a:t>
            </a:r>
            <a:r>
              <a:rPr lang="en-GB" sz="1750" dirty="0">
                <a:solidFill>
                  <a:schemeClr val="tx1"/>
                </a:solidFill>
              </a:rPr>
              <a:t>, Oslo.</a:t>
            </a:r>
            <a:endParaRPr lang="en-GB" sz="1750" noProof="0" dirty="0">
              <a:solidFill>
                <a:schemeClr val="tx1"/>
              </a:solidFill>
            </a:endParaRPr>
          </a:p>
          <a:p>
            <a:pPr marL="0" indent="0">
              <a:buNone/>
            </a:pPr>
            <a:r>
              <a:rPr lang="en-GB" sz="1750" noProof="0" dirty="0">
                <a:solidFill>
                  <a:schemeClr val="tx1"/>
                </a:solidFill>
              </a:rPr>
              <a:t>Stewart, E. and Connolly, C. (2021), ‘Recent UK central government accounting reforms: Claimed benefits and experienced outcomes’, </a:t>
            </a:r>
            <a:r>
              <a:rPr lang="en-GB" sz="1750" i="1" noProof="0" dirty="0">
                <a:solidFill>
                  <a:schemeClr val="tx1"/>
                </a:solidFill>
              </a:rPr>
              <a:t>Abacus</a:t>
            </a:r>
            <a:r>
              <a:rPr lang="en-GB" sz="1750" noProof="0" dirty="0">
                <a:solidFill>
                  <a:schemeClr val="tx1"/>
                </a:solidFill>
              </a:rPr>
              <a:t>, Vol. 57(3), pp. 557-92.</a:t>
            </a:r>
          </a:p>
          <a:p>
            <a:pPr marL="0" indent="0">
              <a:buNone/>
            </a:pPr>
            <a:r>
              <a:rPr lang="en-GB" sz="1750" noProof="0" dirty="0">
                <a:solidFill>
                  <a:schemeClr val="tx1"/>
                </a:solidFill>
              </a:rPr>
              <a:t>Tooze, A. (2022), ‘Welcome to the world of the polycrisis’, </a:t>
            </a:r>
            <a:r>
              <a:rPr lang="en-GB" sz="1750" i="1" noProof="0" dirty="0">
                <a:solidFill>
                  <a:schemeClr val="tx1"/>
                </a:solidFill>
              </a:rPr>
              <a:t>Financial Times</a:t>
            </a:r>
            <a:r>
              <a:rPr lang="en-GB" sz="1750" noProof="0" dirty="0">
                <a:solidFill>
                  <a:schemeClr val="tx1"/>
                </a:solidFill>
              </a:rPr>
              <a:t>, 29 October, available at: https://www.ft.com/content/498398e7-11b1-494b-9cd3-6d669dc3de33.</a:t>
            </a:r>
          </a:p>
          <a:p>
            <a:pPr marL="0" indent="0">
              <a:buNone/>
            </a:pPr>
            <a:r>
              <a:rPr lang="en-GB" sz="1750" dirty="0">
                <a:solidFill>
                  <a:schemeClr val="tx1"/>
                </a:solidFill>
              </a:rPr>
              <a:t>Treasury (2023), </a:t>
            </a:r>
            <a:r>
              <a:rPr lang="en-GB" sz="1750" i="1" dirty="0">
                <a:solidFill>
                  <a:schemeClr val="tx1"/>
                </a:solidFill>
              </a:rPr>
              <a:t>Thematic Review of Non-investment Asset Valuation for Financial Reporting Purposes</a:t>
            </a:r>
            <a:r>
              <a:rPr lang="en-GB" sz="1750" dirty="0">
                <a:solidFill>
                  <a:schemeClr val="tx1"/>
                </a:solidFill>
              </a:rPr>
              <a:t>, London, HM Treasury.</a:t>
            </a:r>
            <a:endParaRPr lang="en-GB" sz="1750" i="1" noProof="0" dirty="0">
              <a:solidFill>
                <a:schemeClr val="tx1"/>
              </a:solidFill>
            </a:endParaRPr>
          </a:p>
          <a:p>
            <a:pPr marL="0" indent="0">
              <a:buNone/>
            </a:pPr>
            <a:r>
              <a:rPr lang="en-GB" sz="1750" noProof="0" dirty="0">
                <a:solidFill>
                  <a:schemeClr val="tx1"/>
                </a:solidFill>
              </a:rPr>
              <a:t>Treasury (2025), </a:t>
            </a:r>
            <a:r>
              <a:rPr lang="en-GB" sz="1750" i="1" noProof="0" dirty="0">
                <a:solidFill>
                  <a:schemeClr val="tx1"/>
                </a:solidFill>
              </a:rPr>
              <a:t>Whole of Government Accounts: year ended 31 March 2024</a:t>
            </a:r>
            <a:r>
              <a:rPr lang="en-GB" sz="1750" noProof="0" dirty="0">
                <a:solidFill>
                  <a:schemeClr val="tx1"/>
                </a:solidFill>
              </a:rPr>
              <a:t>, HC 917 of Session 2024-25, London, Controller of His Majesty’s Stationery Office.</a:t>
            </a:r>
          </a:p>
          <a:p>
            <a:pPr marL="0" indent="0">
              <a:buNone/>
            </a:pPr>
            <a:endParaRPr lang="en-GB" sz="1750" noProof="0" dirty="0">
              <a:solidFill>
                <a:schemeClr val="tx1"/>
              </a:solidFill>
            </a:endParaRPr>
          </a:p>
        </p:txBody>
      </p:sp>
      <p:sp>
        <p:nvSpPr>
          <p:cNvPr id="5" name="Date Placeholder 4">
            <a:extLst>
              <a:ext uri="{FF2B5EF4-FFF2-40B4-BE49-F238E27FC236}">
                <a16:creationId xmlns:a16="http://schemas.microsoft.com/office/drawing/2014/main" id="{A79C6B90-AEE6-A0A8-8C47-F7D8D0745769}"/>
              </a:ext>
            </a:extLst>
          </p:cNvPr>
          <p:cNvSpPr>
            <a:spLocks noGrp="1"/>
          </p:cNvSpPr>
          <p:nvPr>
            <p:ph type="dt" sz="half" idx="10"/>
          </p:nvPr>
        </p:nvSpPr>
        <p:spPr>
          <a:xfrm>
            <a:off x="508000" y="6248400"/>
            <a:ext cx="5443984" cy="457200"/>
          </a:xfrm>
        </p:spPr>
        <p:txBody>
          <a:bodyPr/>
          <a:lstStyle/>
          <a:p>
            <a:pPr>
              <a:defRPr/>
            </a:pPr>
            <a:r>
              <a:rPr lang="en-GB" noProof="0" dirty="0"/>
              <a:t>In Defence of IFRS-derived Public Sector Financial Reporting</a:t>
            </a:r>
          </a:p>
        </p:txBody>
      </p:sp>
    </p:spTree>
    <p:extLst>
      <p:ext uri="{BB962C8B-B14F-4D97-AF65-F5344CB8AC3E}">
        <p14:creationId xmlns:p14="http://schemas.microsoft.com/office/powerpoint/2010/main" val="32160669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26BAB2-8703-0736-65C3-D7E63F3254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8A42C4-2085-D122-D595-565AFB4E22C8}"/>
              </a:ext>
            </a:extLst>
          </p:cNvPr>
          <p:cNvSpPr>
            <a:spLocks noGrp="1"/>
          </p:cNvSpPr>
          <p:nvPr>
            <p:ph type="title"/>
          </p:nvPr>
        </p:nvSpPr>
        <p:spPr>
          <a:xfrm>
            <a:off x="623392" y="6752"/>
            <a:ext cx="8382001" cy="685944"/>
          </a:xfrm>
        </p:spPr>
        <p:txBody>
          <a:bodyPr/>
          <a:lstStyle/>
          <a:p>
            <a:r>
              <a:rPr lang="en-GB" noProof="0" dirty="0">
                <a:solidFill>
                  <a:schemeClr val="tx1"/>
                </a:solidFill>
              </a:rPr>
              <a:t>My Involvement</a:t>
            </a:r>
            <a:endParaRPr lang="en-GB" sz="1200" noProof="0" dirty="0">
              <a:solidFill>
                <a:srgbClr val="FF0000"/>
              </a:solidFill>
            </a:endParaRPr>
          </a:p>
        </p:txBody>
      </p:sp>
      <p:sp>
        <p:nvSpPr>
          <p:cNvPr id="3" name="Content Placeholder 2">
            <a:extLst>
              <a:ext uri="{FF2B5EF4-FFF2-40B4-BE49-F238E27FC236}">
                <a16:creationId xmlns:a16="http://schemas.microsoft.com/office/drawing/2014/main" id="{FE3958EF-45F4-2ACD-DC0E-5D687B585CB1}"/>
              </a:ext>
            </a:extLst>
          </p:cNvPr>
          <p:cNvSpPr>
            <a:spLocks noGrp="1"/>
          </p:cNvSpPr>
          <p:nvPr>
            <p:ph idx="1"/>
          </p:nvPr>
        </p:nvSpPr>
        <p:spPr>
          <a:xfrm>
            <a:off x="263352" y="622981"/>
            <a:ext cx="11708674" cy="5542323"/>
          </a:xfrm>
        </p:spPr>
        <p:txBody>
          <a:bodyPr/>
          <a:lstStyle/>
          <a:p>
            <a:r>
              <a:rPr lang="en-GB" sz="1800" noProof="0" dirty="0">
                <a:solidFill>
                  <a:schemeClr val="tx1"/>
                </a:solidFill>
              </a:rPr>
              <a:t>My experience goes back more than 30 years to when the UK Treasury decided to move UK central government financial reporting from cash to accruals and, more unusually, to conduct public sector-wide budgeting on accruals. This became operational in 2001-02 on UK GAAP and switched to IFRS from 2009-10, in both cases mediated and interpreted by the Treasury and its appointed Financial Reporting Advisory Board. Straight-to-IFRS was a practical consequence of a full set of IPSASB standards not being available. British exceptionalism makes it unlikely that the UK will move to IPSAS. The common source of IFRS makes it highly IPSAS-compliant, 96% compliant on central government and 95% on local government in 2013, the last time when the UK was included in the accounting maturities comparison (Eurostat, 2014)</a:t>
            </a:r>
          </a:p>
          <a:p>
            <a:r>
              <a:rPr lang="en-GB" sz="1800" noProof="0" dirty="0">
                <a:solidFill>
                  <a:schemeClr val="tx1"/>
                </a:solidFill>
              </a:rPr>
              <a:t>Throughout this time period I have been personally involved: </a:t>
            </a:r>
          </a:p>
          <a:p>
            <a:pPr lvl="1">
              <a:buFont typeface="Courier New" panose="02070309020205020404" pitchFamily="49" charset="0"/>
              <a:buChar char="o"/>
            </a:pPr>
            <a:r>
              <a:rPr lang="en-GB" sz="1600" noProof="0" dirty="0">
                <a:solidFill>
                  <a:schemeClr val="tx1"/>
                </a:solidFill>
              </a:rPr>
              <a:t>As specialist adviser to the House of Commons Treasury Committee (1989-2010) during when accrual accounting was proposed and implemented in UK central government and Whole of Government Accounts were proposed</a:t>
            </a:r>
          </a:p>
          <a:p>
            <a:pPr lvl="1">
              <a:buFont typeface="Courier New" panose="02070309020205020404" pitchFamily="49" charset="0"/>
              <a:buChar char="o"/>
            </a:pPr>
            <a:r>
              <a:rPr lang="en-GB" sz="1600" noProof="0" dirty="0">
                <a:solidFill>
                  <a:schemeClr val="tx1"/>
                </a:solidFill>
              </a:rPr>
              <a:t>As a member of the Financial Reporting Advisory Board to HM Treasury (2004-09)</a:t>
            </a:r>
          </a:p>
          <a:p>
            <a:pPr lvl="1">
              <a:buFont typeface="Courier New" panose="02070309020205020404" pitchFamily="49" charset="0"/>
              <a:buChar char="o"/>
            </a:pPr>
            <a:r>
              <a:rPr lang="en-GB" sz="1600" noProof="0" dirty="0">
                <a:solidFill>
                  <a:schemeClr val="tx1"/>
                </a:solidFill>
              </a:rPr>
              <a:t>As a member of HM Treasury’s User and Preparer Advisory Group on government financial reporting (2020-)</a:t>
            </a:r>
          </a:p>
          <a:p>
            <a:pPr lvl="1">
              <a:buFont typeface="Courier New" panose="02070309020205020404" pitchFamily="49" charset="0"/>
              <a:buChar char="o"/>
            </a:pPr>
            <a:r>
              <a:rPr lang="en-GB" sz="1600" noProof="0" dirty="0">
                <a:solidFill>
                  <a:schemeClr val="tx1"/>
                </a:solidFill>
              </a:rPr>
              <a:t>As a member of the Local Authority (Scotland) Accounts Advisory Committee (2025-)</a:t>
            </a:r>
          </a:p>
          <a:p>
            <a:r>
              <a:rPr lang="en-GB" sz="1800" noProof="0" dirty="0">
                <a:solidFill>
                  <a:schemeClr val="tx1"/>
                </a:solidFill>
              </a:rPr>
              <a:t>Throughout this period, I have published in academic journals on public sector accounting reform, linking it to the wider question of fiscal transparency. Although highly critical of pre-IFRS UK accounting for Public-Private Partnerships, I have long regarded myself as a critical friend of UK public sector accounting reforms, being a member of the UK’s epistemic community on public sector accounting reform (Christensen </a:t>
            </a:r>
            <a:r>
              <a:rPr lang="en-GB" sz="1800" i="1" noProof="0" dirty="0">
                <a:solidFill>
                  <a:schemeClr val="tx1"/>
                </a:solidFill>
              </a:rPr>
              <a:t>et al</a:t>
            </a:r>
            <a:r>
              <a:rPr lang="en-GB" sz="1800" noProof="0" dirty="0">
                <a:solidFill>
                  <a:schemeClr val="tx1"/>
                </a:solidFill>
              </a:rPr>
              <a:t>. 2019).</a:t>
            </a:r>
          </a:p>
          <a:p>
            <a:endParaRPr lang="en-GB" sz="2000" noProof="0" dirty="0">
              <a:solidFill>
                <a:schemeClr val="tx1"/>
              </a:solidFill>
            </a:endParaRPr>
          </a:p>
          <a:p>
            <a:endParaRPr lang="en-GB" sz="2000" noProof="0" dirty="0">
              <a:solidFill>
                <a:schemeClr val="tx1"/>
              </a:solidFill>
            </a:endParaRPr>
          </a:p>
        </p:txBody>
      </p:sp>
      <p:sp>
        <p:nvSpPr>
          <p:cNvPr id="5" name="Date Placeholder 4">
            <a:extLst>
              <a:ext uri="{FF2B5EF4-FFF2-40B4-BE49-F238E27FC236}">
                <a16:creationId xmlns:a16="http://schemas.microsoft.com/office/drawing/2014/main" id="{FDE30AA4-7947-5637-2DB5-BAF62AA4E2DA}"/>
              </a:ext>
            </a:extLst>
          </p:cNvPr>
          <p:cNvSpPr>
            <a:spLocks noGrp="1"/>
          </p:cNvSpPr>
          <p:nvPr>
            <p:ph type="dt" sz="half" idx="10"/>
          </p:nvPr>
        </p:nvSpPr>
        <p:spPr/>
        <p:txBody>
          <a:bodyPr/>
          <a:lstStyle/>
          <a:p>
            <a:pPr>
              <a:defRPr/>
            </a:pPr>
            <a:r>
              <a:rPr lang="en-GB" noProof="0" dirty="0"/>
              <a:t>In Defence of IFRS-derived Public Sector Financial Reporting</a:t>
            </a:r>
          </a:p>
        </p:txBody>
      </p:sp>
    </p:spTree>
    <p:extLst>
      <p:ext uri="{BB962C8B-B14F-4D97-AF65-F5344CB8AC3E}">
        <p14:creationId xmlns:p14="http://schemas.microsoft.com/office/powerpoint/2010/main" val="20888164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C440C-7AAF-40B6-A89A-1B973C53438E}"/>
              </a:ext>
            </a:extLst>
          </p:cNvPr>
          <p:cNvSpPr>
            <a:spLocks noGrp="1"/>
          </p:cNvSpPr>
          <p:nvPr>
            <p:ph type="title"/>
          </p:nvPr>
        </p:nvSpPr>
        <p:spPr>
          <a:xfrm>
            <a:off x="335360" y="-27384"/>
            <a:ext cx="11176000" cy="685800"/>
          </a:xfrm>
        </p:spPr>
        <p:txBody>
          <a:bodyPr/>
          <a:lstStyle/>
          <a:p>
            <a:r>
              <a:rPr lang="en-GB" noProof="0" dirty="0">
                <a:solidFill>
                  <a:schemeClr val="tx1"/>
                </a:solidFill>
              </a:rPr>
              <a:t>Modes of Government Accounting </a:t>
            </a:r>
            <a:r>
              <a:rPr lang="en-GB" sz="1800" noProof="0" dirty="0">
                <a:solidFill>
                  <a:schemeClr val="tx1"/>
                </a:solidFill>
              </a:rPr>
              <a:t>(Heald and Hodges, 2024)</a:t>
            </a:r>
          </a:p>
        </p:txBody>
      </p:sp>
      <p:sp>
        <p:nvSpPr>
          <p:cNvPr id="6" name="Content Placeholder 5">
            <a:extLst>
              <a:ext uri="{FF2B5EF4-FFF2-40B4-BE49-F238E27FC236}">
                <a16:creationId xmlns:a16="http://schemas.microsoft.com/office/drawing/2014/main" id="{EEA8840B-AF79-24E1-FD09-152C53F0C068}"/>
              </a:ext>
            </a:extLst>
          </p:cNvPr>
          <p:cNvSpPr>
            <a:spLocks noGrp="1"/>
          </p:cNvSpPr>
          <p:nvPr>
            <p:ph idx="1"/>
          </p:nvPr>
        </p:nvSpPr>
        <p:spPr>
          <a:xfrm>
            <a:off x="365029" y="5249976"/>
            <a:ext cx="11240655" cy="457200"/>
          </a:xfrm>
        </p:spPr>
        <p:txBody>
          <a:bodyPr/>
          <a:lstStyle/>
          <a:p>
            <a:pPr marL="0" indent="0">
              <a:buNone/>
            </a:pPr>
            <a:endParaRPr lang="en-GB" sz="2000" noProof="0" dirty="0">
              <a:solidFill>
                <a:schemeClr val="tx1"/>
              </a:solidFill>
            </a:endParaRPr>
          </a:p>
          <a:p>
            <a:pPr marL="0" indent="0">
              <a:buNone/>
            </a:pPr>
            <a:r>
              <a:rPr lang="en-GB" sz="1600" b="1" noProof="0" dirty="0">
                <a:solidFill>
                  <a:schemeClr val="tx1"/>
                </a:solidFill>
              </a:rPr>
              <a:t>These modes have different purposes, methodologies and audiences. Removing accidental differences facilitates data comparisons which draw attention to transparency-reducing practices.</a:t>
            </a:r>
          </a:p>
        </p:txBody>
      </p:sp>
      <p:sp>
        <p:nvSpPr>
          <p:cNvPr id="5" name="Date Placeholder 4">
            <a:extLst>
              <a:ext uri="{FF2B5EF4-FFF2-40B4-BE49-F238E27FC236}">
                <a16:creationId xmlns:a16="http://schemas.microsoft.com/office/drawing/2014/main" id="{44A9C449-1808-C7EA-293C-25006E59C8BA}"/>
              </a:ext>
            </a:extLst>
          </p:cNvPr>
          <p:cNvSpPr>
            <a:spLocks noGrp="1"/>
          </p:cNvSpPr>
          <p:nvPr>
            <p:ph type="dt" sz="half" idx="10"/>
          </p:nvPr>
        </p:nvSpPr>
        <p:spPr>
          <a:xfrm>
            <a:off x="508000" y="6248400"/>
            <a:ext cx="6020048" cy="457200"/>
          </a:xfrm>
        </p:spPr>
        <p:txBody>
          <a:bodyPr/>
          <a:lstStyle/>
          <a:p>
            <a:pPr>
              <a:defRPr/>
            </a:pPr>
            <a:r>
              <a:rPr lang="en-GB" noProof="0" dirty="0"/>
              <a:t>In Defence of IFRS-derived Public Sector Financial Reporting</a:t>
            </a:r>
            <a:endParaRPr lang="en-GB" sz="2000" noProof="0" dirty="0">
              <a:latin typeface="+mn-lt"/>
              <a:ea typeface="+mn-ea"/>
              <a:cs typeface="+mn-cs"/>
            </a:endParaRPr>
          </a:p>
        </p:txBody>
      </p:sp>
      <p:graphicFrame>
        <p:nvGraphicFramePr>
          <p:cNvPr id="3" name="Table 2">
            <a:extLst>
              <a:ext uri="{FF2B5EF4-FFF2-40B4-BE49-F238E27FC236}">
                <a16:creationId xmlns:a16="http://schemas.microsoft.com/office/drawing/2014/main" id="{91380109-AAEF-8361-F1B4-0B7190364C6D}"/>
              </a:ext>
            </a:extLst>
          </p:cNvPr>
          <p:cNvGraphicFramePr>
            <a:graphicFrameLocks noGrp="1"/>
          </p:cNvGraphicFramePr>
          <p:nvPr>
            <p:extLst>
              <p:ext uri="{D42A27DB-BD31-4B8C-83A1-F6EECF244321}">
                <p14:modId xmlns:p14="http://schemas.microsoft.com/office/powerpoint/2010/main" val="2272344070"/>
              </p:ext>
            </p:extLst>
          </p:nvPr>
        </p:nvGraphicFramePr>
        <p:xfrm>
          <a:off x="379424" y="620688"/>
          <a:ext cx="11433152" cy="4857888"/>
        </p:xfrm>
        <a:graphic>
          <a:graphicData uri="http://schemas.openxmlformats.org/drawingml/2006/table">
            <a:tbl>
              <a:tblPr firstRow="1" bandRow="1">
                <a:tableStyleId>{073A0DAA-6AF3-43AB-8588-CEC1D06C72B9}</a:tableStyleId>
              </a:tblPr>
              <a:tblGrid>
                <a:gridCol w="2404208">
                  <a:extLst>
                    <a:ext uri="{9D8B030D-6E8A-4147-A177-3AD203B41FA5}">
                      <a16:colId xmlns:a16="http://schemas.microsoft.com/office/drawing/2014/main" val="2623957929"/>
                    </a:ext>
                  </a:extLst>
                </a:gridCol>
                <a:gridCol w="9028944">
                  <a:extLst>
                    <a:ext uri="{9D8B030D-6E8A-4147-A177-3AD203B41FA5}">
                      <a16:colId xmlns:a16="http://schemas.microsoft.com/office/drawing/2014/main" val="1478108436"/>
                    </a:ext>
                  </a:extLst>
                </a:gridCol>
              </a:tblGrid>
              <a:tr h="521638">
                <a:tc>
                  <a:txBody>
                    <a:bodyPr/>
                    <a:lstStyle/>
                    <a:p>
                      <a:r>
                        <a:rPr lang="en-GB" sz="1800" b="1" noProof="0" dirty="0">
                          <a:solidFill>
                            <a:schemeClr val="tx1"/>
                          </a:solidFill>
                        </a:rPr>
                        <a:t>Government Financial Reporting</a:t>
                      </a:r>
                    </a:p>
                  </a:txBody>
                  <a:tcPr marL="128623" marR="128623" marT="64311" marB="643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500" b="0" noProof="0" dirty="0">
                          <a:solidFill>
                            <a:schemeClr val="tx1"/>
                          </a:solidFill>
                        </a:rPr>
                        <a:t>The annual reports to Parliament and citizens. Historically on cash. More are now on accruals, either based on national standards or directly or indirectly derived from IFRS. Finding actual users is difficult. IPSASB has been expanding its standards coverage. However, there is considerable variation between and within countries. The EU’s EPSAS project has slowed down because of opposition, but some member states have moved in the direction of accruals using IPSAS</a:t>
                      </a:r>
                    </a:p>
                  </a:txBody>
                  <a:tcPr marL="128623" marR="128623" marT="64311" marB="643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95631941"/>
                  </a:ext>
                </a:extLst>
              </a:tr>
              <a:tr h="521638">
                <a:tc>
                  <a:txBody>
                    <a:bodyPr/>
                    <a:lstStyle/>
                    <a:p>
                      <a:r>
                        <a:rPr lang="en-GB" sz="1800" b="1" noProof="0" dirty="0">
                          <a:solidFill>
                            <a:schemeClr val="tx1"/>
                          </a:solidFill>
                        </a:rPr>
                        <a:t>Statistical Accounting</a:t>
                      </a:r>
                    </a:p>
                  </a:txBody>
                  <a:tcPr marL="128623" marR="128623" marT="64311" marB="643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500" noProof="0" dirty="0">
                          <a:solidFill>
                            <a:schemeClr val="tx1"/>
                          </a:solidFill>
                        </a:rPr>
                        <a:t>National Accounts attract much more market, media and political attention than government accounts. This is because they are speedily produced (though subject to extensive later revision) and are at an aggregated level showing bond market-relevant numbers such as deficit and debt. ESA10 (to be replaced by ESA30) is an adaptation of the UN System of National Accounts. Eurostat monitors the compliance of EU member countries</a:t>
                      </a:r>
                    </a:p>
                  </a:txBody>
                  <a:tcPr marL="128623" marR="128623" marT="64311" marB="643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99999381"/>
                  </a:ext>
                </a:extLst>
              </a:tr>
              <a:tr h="521638">
                <a:tc>
                  <a:txBody>
                    <a:bodyPr/>
                    <a:lstStyle/>
                    <a:p>
                      <a:r>
                        <a:rPr lang="en-GB" sz="1800" b="1" noProof="0" dirty="0">
                          <a:solidFill>
                            <a:schemeClr val="tx1"/>
                          </a:solidFill>
                        </a:rPr>
                        <a:t>Budgeting</a:t>
                      </a:r>
                    </a:p>
                  </a:txBody>
                  <a:tcPr marL="128623" marR="128623" marT="64311" marB="643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500" noProof="0" dirty="0">
                          <a:solidFill>
                            <a:schemeClr val="tx1"/>
                          </a:solidFill>
                        </a:rPr>
                        <a:t>What is going to be spent, and which taxes and charges will pay for this, is what political actors and citizens care most about, even though much of the attention is ephemeral. Budgeting is deeply culturally embedded and national traditions are resistant to change. The UK is unusual in budgeting on accruals. Unless budgeting is multi-year, capability to steer public expenditure is fragile</a:t>
                      </a:r>
                    </a:p>
                  </a:txBody>
                  <a:tcPr marL="128623" marR="128623" marT="64311" marB="643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33389510"/>
                  </a:ext>
                </a:extLst>
              </a:tr>
              <a:tr h="521638">
                <a:tc>
                  <a:txBody>
                    <a:bodyPr/>
                    <a:lstStyle/>
                    <a:p>
                      <a:r>
                        <a:rPr lang="en-GB" sz="1800" b="1" noProof="0" dirty="0">
                          <a:solidFill>
                            <a:schemeClr val="tx1"/>
                          </a:solidFill>
                        </a:rPr>
                        <a:t>Fiscal Sustainability Projections</a:t>
                      </a:r>
                    </a:p>
                  </a:txBody>
                  <a:tcPr marL="128623" marR="128623" marT="64311" marB="643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500" noProof="0" dirty="0">
                          <a:solidFill>
                            <a:schemeClr val="tx1"/>
                          </a:solidFill>
                        </a:rPr>
                        <a:t>50-year cash projections of expenditure and tax reveal the unsustainability of most countries’ public finances. The key factors are demographic ageing, low productivity growth and geopolitical shocks. Modelling is difficult because assumptions are needed about what is present policy, particularly when governments claim that certain taxes will be raised (</a:t>
                      </a:r>
                      <a:r>
                        <a:rPr lang="en-GB" sz="1500" noProof="0" dirty="0" err="1">
                          <a:solidFill>
                            <a:schemeClr val="tx1"/>
                          </a:solidFill>
                        </a:rPr>
                        <a:t>e.g</a:t>
                      </a:r>
                      <a:r>
                        <a:rPr lang="en-GB" sz="1500" noProof="0" dirty="0">
                          <a:solidFill>
                            <a:schemeClr val="tx1"/>
                          </a:solidFill>
                        </a:rPr>
                        <a:t> UK fuel duties) but never implement. There are two possible responses: anticipatory action to ease transition or waiting for a fiscal crisis</a:t>
                      </a:r>
                    </a:p>
                  </a:txBody>
                  <a:tcPr marL="128623" marR="128623" marT="64311" marB="643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72872258"/>
                  </a:ext>
                </a:extLst>
              </a:tr>
            </a:tbl>
          </a:graphicData>
        </a:graphic>
      </p:graphicFrame>
    </p:spTree>
    <p:extLst>
      <p:ext uri="{BB962C8B-B14F-4D97-AF65-F5344CB8AC3E}">
        <p14:creationId xmlns:p14="http://schemas.microsoft.com/office/powerpoint/2010/main" val="28917566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9EF796-05F1-A3A5-BAA2-695DD696EE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CC77BE-A86C-1A8B-1D62-02BEA95CF91F}"/>
              </a:ext>
            </a:extLst>
          </p:cNvPr>
          <p:cNvSpPr>
            <a:spLocks noGrp="1"/>
          </p:cNvSpPr>
          <p:nvPr>
            <p:ph type="title"/>
          </p:nvPr>
        </p:nvSpPr>
        <p:spPr>
          <a:xfrm>
            <a:off x="508000" y="34669"/>
            <a:ext cx="8394627" cy="602704"/>
          </a:xfrm>
        </p:spPr>
        <p:txBody>
          <a:bodyPr/>
          <a:lstStyle/>
          <a:p>
            <a:r>
              <a:rPr lang="en-GB" noProof="0" dirty="0">
                <a:solidFill>
                  <a:schemeClr val="tx1"/>
                </a:solidFill>
              </a:rPr>
              <a:t>The Importance of Anchoring</a:t>
            </a:r>
          </a:p>
        </p:txBody>
      </p:sp>
      <p:sp>
        <p:nvSpPr>
          <p:cNvPr id="3" name="Content Placeholder 2">
            <a:extLst>
              <a:ext uri="{FF2B5EF4-FFF2-40B4-BE49-F238E27FC236}">
                <a16:creationId xmlns:a16="http://schemas.microsoft.com/office/drawing/2014/main" id="{7D412B42-CC7F-67E5-AF74-4EF880590E73}"/>
              </a:ext>
            </a:extLst>
          </p:cNvPr>
          <p:cNvSpPr>
            <a:spLocks noGrp="1"/>
          </p:cNvSpPr>
          <p:nvPr>
            <p:ph idx="1"/>
          </p:nvPr>
        </p:nvSpPr>
        <p:spPr>
          <a:xfrm>
            <a:off x="335360" y="616824"/>
            <a:ext cx="11593288" cy="5553268"/>
          </a:xfrm>
        </p:spPr>
        <p:txBody>
          <a:bodyPr/>
          <a:lstStyle/>
          <a:p>
            <a:r>
              <a:rPr lang="en-GB" sz="1900" noProof="0" dirty="0">
                <a:solidFill>
                  <a:schemeClr val="tx1"/>
                </a:solidFill>
              </a:rPr>
              <a:t>Comparability of country finances is important for market access (governments have big funding requirements), for ‘voluntary’ fiscal surveillance (IMF Article 4 consultations and OECD country reviews), and for supranational fiscal surveillance (the EU’s Stability and Growth Pact)</a:t>
            </a:r>
          </a:p>
          <a:p>
            <a:r>
              <a:rPr lang="en-GB" sz="1900" noProof="0" dirty="0">
                <a:solidFill>
                  <a:schemeClr val="tx1"/>
                </a:solidFill>
              </a:rPr>
              <a:t>There is much greater comparability of national accounts than there is of government financial reporting. Without more comparability government financial reporting will be seen as a compliance activity, without great urgency, and the sheer number of financial reports makes reporting indigestible to would-be users. Strikingly, the UK Whole of Government Accounts consolidates more than 10,000 government entities to provide the bigger picture</a:t>
            </a:r>
          </a:p>
          <a:p>
            <a:r>
              <a:rPr lang="en-GB" sz="1900" noProof="0" dirty="0">
                <a:solidFill>
                  <a:schemeClr val="tx1"/>
                </a:solidFill>
              </a:rPr>
              <a:t>Anchoring on IPSAS/IFRS avoids duplicating effort (Christensen, 2003) and affords the process some protection from interest groups by making deviations transparent. Public sector standard setters can concentrate on making interpretations of IFRS standards and on dealing with complex issues where the public sector is substantively different from the private sector (e.g. heritage assets, social benefits) </a:t>
            </a:r>
          </a:p>
          <a:p>
            <a:r>
              <a:rPr lang="en-GB" sz="1900" noProof="0" dirty="0">
                <a:solidFill>
                  <a:schemeClr val="tx1"/>
                </a:solidFill>
              </a:rPr>
              <a:t>Public choice theory is closely associated with ideological positions hostile to public sector activity. But it usefully cautions against viewing politicians and bureaucrats as selfless maximisers of social welfare (Mueller, 2003). The former are more likely to be vote maximisers with short time horizons. Governments are imperfect, as are markets. Adjudication-type activities (Miller and Power, 2013) such as judiciary, fiscal forecasters. accounting standard-setters and public auditors, need protection from hyper-politicisation (Flinders and Wood, 2015).</a:t>
            </a:r>
          </a:p>
          <a:p>
            <a:endParaRPr lang="en-GB" sz="2000" noProof="0" dirty="0">
              <a:solidFill>
                <a:schemeClr val="tx1"/>
              </a:solidFill>
            </a:endParaRPr>
          </a:p>
          <a:p>
            <a:endParaRPr lang="en-GB" sz="1800" i="1" noProof="0" dirty="0">
              <a:solidFill>
                <a:schemeClr val="tx1"/>
              </a:solidFill>
            </a:endParaRPr>
          </a:p>
        </p:txBody>
      </p:sp>
      <p:sp>
        <p:nvSpPr>
          <p:cNvPr id="5" name="Date Placeholder 4">
            <a:extLst>
              <a:ext uri="{FF2B5EF4-FFF2-40B4-BE49-F238E27FC236}">
                <a16:creationId xmlns:a16="http://schemas.microsoft.com/office/drawing/2014/main" id="{BACD1A05-1148-F275-B58D-EC920E9CFFC3}"/>
              </a:ext>
            </a:extLst>
          </p:cNvPr>
          <p:cNvSpPr>
            <a:spLocks noGrp="1"/>
          </p:cNvSpPr>
          <p:nvPr>
            <p:ph type="dt" sz="half" idx="10"/>
          </p:nvPr>
        </p:nvSpPr>
        <p:spPr>
          <a:xfrm>
            <a:off x="508000" y="6248400"/>
            <a:ext cx="5588000" cy="457200"/>
          </a:xfrm>
        </p:spPr>
        <p:txBody>
          <a:bodyPr/>
          <a:lstStyle/>
          <a:p>
            <a:pPr>
              <a:defRPr/>
            </a:pPr>
            <a:r>
              <a:rPr lang="en-GB" noProof="0" dirty="0"/>
              <a:t>In Defence of IFRS-derived Public Sector Financial Reporting</a:t>
            </a:r>
          </a:p>
        </p:txBody>
      </p:sp>
    </p:spTree>
    <p:extLst>
      <p:ext uri="{BB962C8B-B14F-4D97-AF65-F5344CB8AC3E}">
        <p14:creationId xmlns:p14="http://schemas.microsoft.com/office/powerpoint/2010/main" val="3673431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C806CB-B82D-73C5-EB13-37811B201A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43ED2E-BC40-8288-3C75-7068FD97284F}"/>
              </a:ext>
            </a:extLst>
          </p:cNvPr>
          <p:cNvSpPr>
            <a:spLocks noGrp="1"/>
          </p:cNvSpPr>
          <p:nvPr>
            <p:ph type="title"/>
          </p:nvPr>
        </p:nvSpPr>
        <p:spPr>
          <a:xfrm>
            <a:off x="508000" y="44624"/>
            <a:ext cx="10844584" cy="602704"/>
          </a:xfrm>
        </p:spPr>
        <p:txBody>
          <a:bodyPr/>
          <a:lstStyle/>
          <a:p>
            <a:r>
              <a:rPr lang="en-GB" noProof="0" dirty="0">
                <a:solidFill>
                  <a:schemeClr val="tx1"/>
                </a:solidFill>
              </a:rPr>
              <a:t>Addressing Criticisms of Accrual Accounting in Public Sector</a:t>
            </a:r>
          </a:p>
        </p:txBody>
      </p:sp>
      <p:sp>
        <p:nvSpPr>
          <p:cNvPr id="3" name="Content Placeholder 2">
            <a:extLst>
              <a:ext uri="{FF2B5EF4-FFF2-40B4-BE49-F238E27FC236}">
                <a16:creationId xmlns:a16="http://schemas.microsoft.com/office/drawing/2014/main" id="{AE067A29-B005-4A67-E027-B77AC8EA89D7}"/>
              </a:ext>
            </a:extLst>
          </p:cNvPr>
          <p:cNvSpPr>
            <a:spLocks noGrp="1"/>
          </p:cNvSpPr>
          <p:nvPr>
            <p:ph idx="1"/>
          </p:nvPr>
        </p:nvSpPr>
        <p:spPr>
          <a:xfrm>
            <a:off x="335360" y="609600"/>
            <a:ext cx="11593288" cy="5627712"/>
          </a:xfrm>
        </p:spPr>
        <p:txBody>
          <a:bodyPr/>
          <a:lstStyle/>
          <a:p>
            <a:r>
              <a:rPr lang="en-GB" sz="1900" noProof="0" dirty="0">
                <a:solidFill>
                  <a:schemeClr val="tx1"/>
                </a:solidFill>
              </a:rPr>
              <a:t>The journey to accruals has proved more difficult and time-consuming than early reformers expected</a:t>
            </a:r>
          </a:p>
          <a:p>
            <a:r>
              <a:rPr lang="en-GB" sz="1900" noProof="0" dirty="0">
                <a:solidFill>
                  <a:schemeClr val="tx1"/>
                </a:solidFill>
              </a:rPr>
              <a:t>There is a negativity bias in much of the accounting literature, not least because – as in the media – evidence that governments are making a mess of things attracts attention whereas evidence that governments are doing well is less publishable. Internationally, there is a disturbing gap between accounting academics and practitioners (Ferry et al., 2019). When criticising the implementation of accruals accounting, there needs to be a fair comparison with the cash accounting (or variants) which preceded it. Stewart and Connolly’s (2021) UK study is impressive, but they overstate their case. Similarly, Hyndman and Liguori (2024) underestimate the UK gains in fiscal transparency.</a:t>
            </a:r>
          </a:p>
          <a:p>
            <a:r>
              <a:rPr lang="en-GB" sz="1900" noProof="0" dirty="0">
                <a:solidFill>
                  <a:schemeClr val="tx1"/>
                </a:solidFill>
              </a:rPr>
              <a:t>The concern should be that the projected improvements in public decision-making due to better information are more difficult to find. There are many factors involved, including almost 20 years of polycrisis (Tooze, 2022) since the 2008 Global Financial Crisis</a:t>
            </a:r>
          </a:p>
          <a:p>
            <a:r>
              <a:rPr lang="en-GB" sz="1900" noProof="0" dirty="0">
                <a:solidFill>
                  <a:schemeClr val="tx1"/>
                </a:solidFill>
              </a:rPr>
              <a:t>A complaint from practitioners is that accrual accounting is too complicated. However, public sector activities are complex because of their inherent nature (e.g. long-lived assets and liabilities) and fragmented government structures are complex (e.g. arms-length bodies making group accounts essential to discourage game playing, particularly around the national accounts’ general government boundary)</a:t>
            </a:r>
          </a:p>
          <a:p>
            <a:r>
              <a:rPr lang="en-GB" sz="1900" noProof="0" dirty="0">
                <a:solidFill>
                  <a:schemeClr val="tx1"/>
                </a:solidFill>
              </a:rPr>
              <a:t>If countries do not adopt accruals, then policy will focus exclusively on cash budgets and the national accounts. There will not be learning from the interactions of the four modes of government accounting.</a:t>
            </a:r>
          </a:p>
          <a:p>
            <a:endParaRPr lang="en-GB" sz="1900" b="1" noProof="0" dirty="0">
              <a:solidFill>
                <a:schemeClr val="tx1"/>
              </a:solidFill>
            </a:endParaRPr>
          </a:p>
          <a:p>
            <a:endParaRPr lang="en-GB" sz="1800" b="1" noProof="0" dirty="0">
              <a:solidFill>
                <a:schemeClr val="tx1"/>
              </a:solidFill>
            </a:endParaRPr>
          </a:p>
          <a:p>
            <a:endParaRPr lang="en-GB" sz="1800" b="1" noProof="0" dirty="0">
              <a:solidFill>
                <a:schemeClr val="tx1"/>
              </a:solidFill>
            </a:endParaRPr>
          </a:p>
        </p:txBody>
      </p:sp>
      <p:sp>
        <p:nvSpPr>
          <p:cNvPr id="5" name="Date Placeholder 4">
            <a:extLst>
              <a:ext uri="{FF2B5EF4-FFF2-40B4-BE49-F238E27FC236}">
                <a16:creationId xmlns:a16="http://schemas.microsoft.com/office/drawing/2014/main" id="{2A9741E8-03E6-E1F5-24A4-DAA5F1B74C36}"/>
              </a:ext>
            </a:extLst>
          </p:cNvPr>
          <p:cNvSpPr>
            <a:spLocks noGrp="1"/>
          </p:cNvSpPr>
          <p:nvPr>
            <p:ph type="dt" sz="half" idx="10"/>
          </p:nvPr>
        </p:nvSpPr>
        <p:spPr>
          <a:xfrm>
            <a:off x="508000" y="6248400"/>
            <a:ext cx="6236072" cy="457200"/>
          </a:xfrm>
        </p:spPr>
        <p:txBody>
          <a:bodyPr/>
          <a:lstStyle/>
          <a:p>
            <a:pPr>
              <a:defRPr/>
            </a:pPr>
            <a:r>
              <a:rPr lang="en-GB" noProof="0" dirty="0"/>
              <a:t>In Defence of IFRS-derived Public Sector Financial Reporting</a:t>
            </a:r>
          </a:p>
        </p:txBody>
      </p:sp>
    </p:spTree>
    <p:extLst>
      <p:ext uri="{BB962C8B-B14F-4D97-AF65-F5344CB8AC3E}">
        <p14:creationId xmlns:p14="http://schemas.microsoft.com/office/powerpoint/2010/main" val="38479718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185171-59E2-4BE7-E0DA-106F32FCD3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6B08ED-F8A0-785A-9036-8D99B129C41E}"/>
              </a:ext>
            </a:extLst>
          </p:cNvPr>
          <p:cNvSpPr>
            <a:spLocks noGrp="1"/>
          </p:cNvSpPr>
          <p:nvPr>
            <p:ph type="title"/>
          </p:nvPr>
        </p:nvSpPr>
        <p:spPr>
          <a:xfrm>
            <a:off x="508000" y="34669"/>
            <a:ext cx="10844584" cy="602704"/>
          </a:xfrm>
        </p:spPr>
        <p:txBody>
          <a:bodyPr/>
          <a:lstStyle/>
          <a:p>
            <a:r>
              <a:rPr lang="en-GB" noProof="0" dirty="0">
                <a:solidFill>
                  <a:schemeClr val="tx1"/>
                </a:solidFill>
              </a:rPr>
              <a:t>Addressing Criticisms of Basing on IFRS</a:t>
            </a:r>
          </a:p>
        </p:txBody>
      </p:sp>
      <p:sp>
        <p:nvSpPr>
          <p:cNvPr id="3" name="Content Placeholder 2">
            <a:extLst>
              <a:ext uri="{FF2B5EF4-FFF2-40B4-BE49-F238E27FC236}">
                <a16:creationId xmlns:a16="http://schemas.microsoft.com/office/drawing/2014/main" id="{26CA273D-0EA9-BDE0-0870-A27ED415FDDC}"/>
              </a:ext>
            </a:extLst>
          </p:cNvPr>
          <p:cNvSpPr>
            <a:spLocks noGrp="1"/>
          </p:cNvSpPr>
          <p:nvPr>
            <p:ph idx="1"/>
          </p:nvPr>
        </p:nvSpPr>
        <p:spPr>
          <a:xfrm>
            <a:off x="119336" y="476672"/>
            <a:ext cx="11737304" cy="5699720"/>
          </a:xfrm>
        </p:spPr>
        <p:txBody>
          <a:bodyPr/>
          <a:lstStyle/>
          <a:p>
            <a:r>
              <a:rPr lang="en-GB" sz="1800" dirty="0">
                <a:solidFill>
                  <a:schemeClr val="tx1"/>
                </a:solidFill>
              </a:rPr>
              <a:t>‘New Public Financial Management’ (NPFM) is damaged by the ‘neo-liberal’ label attached to NPM. Some advocates of NPM do want to roll back the state. Others see better accounting in the public sector as essential to preserving public services in fiscally stressful times (Allen and Krause, 2025)</a:t>
            </a:r>
          </a:p>
          <a:p>
            <a:r>
              <a:rPr lang="en-GB" sz="1800" noProof="0" dirty="0">
                <a:solidFill>
                  <a:schemeClr val="tx1"/>
                </a:solidFill>
              </a:rPr>
              <a:t>Some of the opposition to IFRS-derived accrual accounting in the public sector arises from suspicion of importing practices from the private sector which might be motivated by, or used for, cutting back public sector provision, for instance in universal health care</a:t>
            </a:r>
            <a:r>
              <a:rPr lang="en-GB" sz="1800" dirty="0">
                <a:solidFill>
                  <a:schemeClr val="tx1"/>
                </a:solidFill>
              </a:rPr>
              <a:t> (Christensen et al., 2025)</a:t>
            </a:r>
            <a:r>
              <a:rPr lang="en-GB" sz="1800" noProof="0" dirty="0">
                <a:solidFill>
                  <a:schemeClr val="tx1"/>
                </a:solidFill>
              </a:rPr>
              <a:t>. Alarming medical metaphors are used: transplants that might contaminate or be rejected. Olson et al.’s (1998) ‘Global Warning’ of the dangerous possibilities of NPFM has been influential in the literature (Ellwood and Newberry, 2007).</a:t>
            </a:r>
          </a:p>
          <a:p>
            <a:r>
              <a:rPr lang="en-GB" sz="1800" noProof="0" dirty="0">
                <a:solidFill>
                  <a:schemeClr val="tx1"/>
                </a:solidFill>
              </a:rPr>
              <a:t>In my view, Ellwood and Brown (2026) over-polarise what they describe as “two schools of thought on government financial reporting: one emanating from societal values and accountability to citizens; and one based on investment decisions and a business approach.” Most of the transactions of the public sector have private sector counterparts; those that do not require separate treatment. The UK’s ‘straight-to-IFRS’ approach involves modification and interpretation by the UK Treasury, advised by its Financial Reporting Advisory Board. The IPSASB undertakes the same process before issuing IPSASs. It seems likely that Eurostat will similarly modify and interpret IPSASs before these are used in the EU. Compared with 2009-10 when the Treasury moved to IFRS from UK GAAP, IPSASB now has its own Conceptual Framework and a full set of standards</a:t>
            </a:r>
          </a:p>
          <a:p>
            <a:r>
              <a:rPr lang="en-GB" sz="1800" noProof="0" dirty="0">
                <a:solidFill>
                  <a:schemeClr val="tx1"/>
                </a:solidFill>
              </a:rPr>
              <a:t>If the IASB goes off in directions, linked to the </a:t>
            </a:r>
            <a:r>
              <a:rPr lang="en-GB" sz="1800" noProof="0" dirty="0" err="1">
                <a:solidFill>
                  <a:schemeClr val="tx1"/>
                </a:solidFill>
              </a:rPr>
              <a:t>financialisation</a:t>
            </a:r>
            <a:r>
              <a:rPr lang="en-GB" sz="1800" noProof="0" dirty="0">
                <a:solidFill>
                  <a:schemeClr val="tx1"/>
                </a:solidFill>
              </a:rPr>
              <a:t> of private sector corporate governance, that would increase the extent to which IPSASB should diverge because of public sector particularities, that is an issue to be confronted case-by-case. </a:t>
            </a:r>
            <a:endParaRPr lang="en-GB" sz="1600" noProof="0" dirty="0">
              <a:solidFill>
                <a:schemeClr val="tx1"/>
              </a:solidFill>
            </a:endParaRPr>
          </a:p>
          <a:p>
            <a:endParaRPr lang="en-GB" sz="2000" noProof="0" dirty="0">
              <a:solidFill>
                <a:schemeClr val="tx1"/>
              </a:solidFill>
            </a:endParaRPr>
          </a:p>
          <a:p>
            <a:endParaRPr lang="en-GB" sz="2000" noProof="0" dirty="0">
              <a:solidFill>
                <a:schemeClr val="tx1"/>
              </a:solidFill>
            </a:endParaRPr>
          </a:p>
          <a:p>
            <a:endParaRPr lang="en-GB" sz="1800" noProof="0" dirty="0">
              <a:solidFill>
                <a:schemeClr val="tx1"/>
              </a:solidFill>
            </a:endParaRPr>
          </a:p>
        </p:txBody>
      </p:sp>
      <p:sp>
        <p:nvSpPr>
          <p:cNvPr id="5" name="Date Placeholder 4">
            <a:extLst>
              <a:ext uri="{FF2B5EF4-FFF2-40B4-BE49-F238E27FC236}">
                <a16:creationId xmlns:a16="http://schemas.microsoft.com/office/drawing/2014/main" id="{414C7DA8-0815-7712-2561-1936E3ADA8BE}"/>
              </a:ext>
            </a:extLst>
          </p:cNvPr>
          <p:cNvSpPr>
            <a:spLocks noGrp="1"/>
          </p:cNvSpPr>
          <p:nvPr>
            <p:ph type="dt" sz="half" idx="10"/>
          </p:nvPr>
        </p:nvSpPr>
        <p:spPr>
          <a:xfrm>
            <a:off x="508000" y="6248400"/>
            <a:ext cx="5804024" cy="457200"/>
          </a:xfrm>
        </p:spPr>
        <p:txBody>
          <a:bodyPr/>
          <a:lstStyle/>
          <a:p>
            <a:pPr>
              <a:defRPr/>
            </a:pPr>
            <a:r>
              <a:rPr lang="en-GB" noProof="0" dirty="0"/>
              <a:t>In Defence of IFRS-derived Public Sector Financial Reporting</a:t>
            </a:r>
          </a:p>
        </p:txBody>
      </p:sp>
    </p:spTree>
    <p:extLst>
      <p:ext uri="{BB962C8B-B14F-4D97-AF65-F5344CB8AC3E}">
        <p14:creationId xmlns:p14="http://schemas.microsoft.com/office/powerpoint/2010/main" val="36782149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975025-0732-7888-2A13-E5E955F305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EA4F3C-5FF3-90EB-26AB-CB177065EC0C}"/>
              </a:ext>
            </a:extLst>
          </p:cNvPr>
          <p:cNvSpPr>
            <a:spLocks noGrp="1"/>
          </p:cNvSpPr>
          <p:nvPr>
            <p:ph type="title"/>
          </p:nvPr>
        </p:nvSpPr>
        <p:spPr>
          <a:xfrm>
            <a:off x="508000" y="34669"/>
            <a:ext cx="10844584" cy="602704"/>
          </a:xfrm>
        </p:spPr>
        <p:txBody>
          <a:bodyPr/>
          <a:lstStyle/>
          <a:p>
            <a:r>
              <a:rPr lang="en-GB" noProof="0" dirty="0">
                <a:solidFill>
                  <a:schemeClr val="tx1"/>
                </a:solidFill>
              </a:rPr>
              <a:t>Positive Arguments for IFRS-based Financial Reporting</a:t>
            </a:r>
          </a:p>
        </p:txBody>
      </p:sp>
      <p:sp>
        <p:nvSpPr>
          <p:cNvPr id="3" name="Content Placeholder 2">
            <a:extLst>
              <a:ext uri="{FF2B5EF4-FFF2-40B4-BE49-F238E27FC236}">
                <a16:creationId xmlns:a16="http://schemas.microsoft.com/office/drawing/2014/main" id="{4939B1C2-31CA-28AF-6203-E0A0310FCFFA}"/>
              </a:ext>
            </a:extLst>
          </p:cNvPr>
          <p:cNvSpPr>
            <a:spLocks noGrp="1"/>
          </p:cNvSpPr>
          <p:nvPr>
            <p:ph idx="1"/>
          </p:nvPr>
        </p:nvSpPr>
        <p:spPr>
          <a:xfrm>
            <a:off x="-96688" y="615204"/>
            <a:ext cx="11989332" cy="5553268"/>
          </a:xfrm>
        </p:spPr>
        <p:txBody>
          <a:bodyPr/>
          <a:lstStyle/>
          <a:p>
            <a:pPr lvl="1">
              <a:buFont typeface="Arial" panose="020B0604020202020204" pitchFamily="34" charset="0"/>
              <a:buChar char="•"/>
            </a:pPr>
            <a:r>
              <a:rPr lang="en-GB" noProof="0" dirty="0">
                <a:solidFill>
                  <a:schemeClr val="tx1"/>
                </a:solidFill>
              </a:rPr>
              <a:t>Going it alone would be wasteful of resources and is unlikely to be adequately funded</a:t>
            </a:r>
          </a:p>
          <a:p>
            <a:pPr lvl="1">
              <a:buFont typeface="Arial" panose="020B0604020202020204" pitchFamily="34" charset="0"/>
              <a:buChar char="•"/>
            </a:pPr>
            <a:r>
              <a:rPr lang="en-GB" noProof="0" dirty="0">
                <a:solidFill>
                  <a:schemeClr val="tx1"/>
                </a:solidFill>
              </a:rPr>
              <a:t>Starting from the anchor of IFRS means that decisions to account differently have to be publicly justified</a:t>
            </a:r>
          </a:p>
          <a:p>
            <a:pPr lvl="1">
              <a:buFont typeface="Arial" panose="020B0604020202020204" pitchFamily="34" charset="0"/>
              <a:buChar char="•"/>
            </a:pPr>
            <a:r>
              <a:rPr lang="en-GB" noProof="0" dirty="0">
                <a:solidFill>
                  <a:schemeClr val="tx1"/>
                </a:solidFill>
              </a:rPr>
              <a:t>Contrary to criticisms of IFRS for emphasising the balance sheet (Biondi and </a:t>
            </a:r>
            <a:r>
              <a:rPr lang="en-GB" noProof="0" dirty="0" err="1">
                <a:solidFill>
                  <a:schemeClr val="tx1"/>
                </a:solidFill>
              </a:rPr>
              <a:t>Oulasvirta</a:t>
            </a:r>
            <a:r>
              <a:rPr lang="en-GB" noProof="0" dirty="0">
                <a:solidFill>
                  <a:schemeClr val="tx1"/>
                </a:solidFill>
              </a:rPr>
              <a:t>, 2023), this emphasis is consistent with users’ information needs for fiscal sustainability in relation, </a:t>
            </a:r>
            <a:r>
              <a:rPr lang="en-GB" i="1" noProof="0" dirty="0">
                <a:solidFill>
                  <a:schemeClr val="tx1"/>
                </a:solidFill>
              </a:rPr>
              <a:t>inter alia</a:t>
            </a:r>
            <a:r>
              <a:rPr lang="en-GB" noProof="0" dirty="0">
                <a:solidFill>
                  <a:schemeClr val="tx1"/>
                </a:solidFill>
              </a:rPr>
              <a:t>, to pension liabilities and nuclear decommissioning liabilities. ‘Fairness across generations’, including in relation to public sector assets and liabilities, is likely to increase in political importance</a:t>
            </a:r>
          </a:p>
          <a:p>
            <a:pPr lvl="1">
              <a:buFont typeface="Arial" panose="020B0604020202020204" pitchFamily="34" charset="0"/>
              <a:buChar char="•"/>
            </a:pPr>
            <a:r>
              <a:rPr lang="en-GB" noProof="0" dirty="0">
                <a:solidFill>
                  <a:schemeClr val="tx1"/>
                </a:solidFill>
              </a:rPr>
              <a:t>Government financial reports do not receive as much user attention as they deserve. The main reasons for the dominance of national accounts is the high level of </a:t>
            </a:r>
            <a:r>
              <a:rPr lang="en-GB" dirty="0">
                <a:solidFill>
                  <a:schemeClr val="tx1"/>
                </a:solidFill>
              </a:rPr>
              <a:t>international </a:t>
            </a:r>
            <a:r>
              <a:rPr lang="en-GB" noProof="0" dirty="0">
                <a:solidFill>
                  <a:schemeClr val="tx1"/>
                </a:solidFill>
              </a:rPr>
              <a:t>standardisation and the speed with which estimates (subject to later revision) can be produced. More standardisation of government financial reporting and speeding up accounts production and audit would be beneficial</a:t>
            </a:r>
          </a:p>
          <a:p>
            <a:pPr lvl="1">
              <a:buFont typeface="Arial" panose="020B0604020202020204" pitchFamily="34" charset="0"/>
              <a:buChar char="•"/>
            </a:pPr>
            <a:r>
              <a:rPr lang="en-GB" noProof="0" dirty="0">
                <a:solidFill>
                  <a:schemeClr val="tx1"/>
                </a:solidFill>
              </a:rPr>
              <a:t>IFRS-based consolidations of government financial reports that can be reconciled with national accounts (as is done for the UK’s Whole of Government Account (Treasury, 2025)) will reveal insights (such as the extreme sensitivity of some valuations to discount rate decisions) and expose</a:t>
            </a:r>
            <a:r>
              <a:rPr lang="en-GB" dirty="0">
                <a:solidFill>
                  <a:schemeClr val="tx1"/>
                </a:solidFill>
              </a:rPr>
              <a:t> </a:t>
            </a:r>
            <a:r>
              <a:rPr lang="en-GB" noProof="0" dirty="0">
                <a:solidFill>
                  <a:schemeClr val="tx1"/>
                </a:solidFill>
              </a:rPr>
              <a:t>manipulation on either system </a:t>
            </a:r>
            <a:r>
              <a:rPr lang="en-GB" dirty="0">
                <a:solidFill>
                  <a:schemeClr val="tx1"/>
                </a:solidFill>
              </a:rPr>
              <a:t>(Bradley et al., 2025)</a:t>
            </a:r>
            <a:r>
              <a:rPr lang="en-GB" noProof="0" dirty="0">
                <a:solidFill>
                  <a:schemeClr val="tx1"/>
                </a:solidFill>
              </a:rPr>
              <a:t>.</a:t>
            </a:r>
          </a:p>
          <a:p>
            <a:pPr lvl="1">
              <a:buFont typeface="Arial" panose="020B0604020202020204" pitchFamily="34" charset="0"/>
              <a:buChar char="•"/>
            </a:pPr>
            <a:endParaRPr lang="en-GB" sz="1800" noProof="0" dirty="0">
              <a:solidFill>
                <a:schemeClr val="tx1"/>
              </a:solidFill>
            </a:endParaRPr>
          </a:p>
          <a:p>
            <a:pPr marL="0" indent="0">
              <a:buNone/>
            </a:pPr>
            <a:endParaRPr lang="en-GB" sz="2000" noProof="0" dirty="0">
              <a:solidFill>
                <a:schemeClr val="tx1"/>
              </a:solidFill>
            </a:endParaRPr>
          </a:p>
          <a:p>
            <a:pPr>
              <a:buFont typeface="Arial" panose="020B0604020202020204" pitchFamily="34" charset="0"/>
              <a:buChar char="•"/>
            </a:pPr>
            <a:endParaRPr lang="en-GB" sz="1800" noProof="0" dirty="0">
              <a:solidFill>
                <a:schemeClr val="tx1"/>
              </a:solidFill>
            </a:endParaRPr>
          </a:p>
        </p:txBody>
      </p:sp>
      <p:sp>
        <p:nvSpPr>
          <p:cNvPr id="5" name="Date Placeholder 4">
            <a:extLst>
              <a:ext uri="{FF2B5EF4-FFF2-40B4-BE49-F238E27FC236}">
                <a16:creationId xmlns:a16="http://schemas.microsoft.com/office/drawing/2014/main" id="{261526E1-0EC5-316D-2E10-673DEC6C4168}"/>
              </a:ext>
            </a:extLst>
          </p:cNvPr>
          <p:cNvSpPr>
            <a:spLocks noGrp="1"/>
          </p:cNvSpPr>
          <p:nvPr>
            <p:ph type="dt" sz="half" idx="10"/>
          </p:nvPr>
        </p:nvSpPr>
        <p:spPr>
          <a:xfrm>
            <a:off x="508000" y="6248400"/>
            <a:ext cx="5876032" cy="457200"/>
          </a:xfrm>
        </p:spPr>
        <p:txBody>
          <a:bodyPr/>
          <a:lstStyle/>
          <a:p>
            <a:pPr>
              <a:defRPr/>
            </a:pPr>
            <a:r>
              <a:rPr lang="en-GB" noProof="0" dirty="0"/>
              <a:t>In Defence of IFRS-derived Public Sector Financial Reporting</a:t>
            </a:r>
          </a:p>
        </p:txBody>
      </p:sp>
    </p:spTree>
    <p:extLst>
      <p:ext uri="{BB962C8B-B14F-4D97-AF65-F5344CB8AC3E}">
        <p14:creationId xmlns:p14="http://schemas.microsoft.com/office/powerpoint/2010/main" val="37390747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0F7252-A144-911B-066F-AED544AEBB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83DBBC-B9BF-EFA1-698A-79A59105274F}"/>
              </a:ext>
            </a:extLst>
          </p:cNvPr>
          <p:cNvSpPr>
            <a:spLocks noGrp="1"/>
          </p:cNvSpPr>
          <p:nvPr>
            <p:ph type="title"/>
          </p:nvPr>
        </p:nvSpPr>
        <p:spPr>
          <a:xfrm>
            <a:off x="508000" y="34669"/>
            <a:ext cx="10844584" cy="602704"/>
          </a:xfrm>
        </p:spPr>
        <p:txBody>
          <a:bodyPr/>
          <a:lstStyle/>
          <a:p>
            <a:r>
              <a:rPr lang="en-GB" noProof="0" dirty="0">
                <a:solidFill>
                  <a:schemeClr val="tx1"/>
                </a:solidFill>
              </a:rPr>
              <a:t>Recognition of Diverse National Traditions and Institutions</a:t>
            </a:r>
          </a:p>
        </p:txBody>
      </p:sp>
      <p:sp>
        <p:nvSpPr>
          <p:cNvPr id="3" name="Content Placeholder 2">
            <a:extLst>
              <a:ext uri="{FF2B5EF4-FFF2-40B4-BE49-F238E27FC236}">
                <a16:creationId xmlns:a16="http://schemas.microsoft.com/office/drawing/2014/main" id="{EA28EAE0-E0B0-F78C-45FA-45AD1A8DB1AF}"/>
              </a:ext>
            </a:extLst>
          </p:cNvPr>
          <p:cNvSpPr>
            <a:spLocks noGrp="1"/>
          </p:cNvSpPr>
          <p:nvPr>
            <p:ph idx="1"/>
          </p:nvPr>
        </p:nvSpPr>
        <p:spPr>
          <a:xfrm>
            <a:off x="335360" y="616824"/>
            <a:ext cx="11593288" cy="5553268"/>
          </a:xfrm>
        </p:spPr>
        <p:txBody>
          <a:bodyPr/>
          <a:lstStyle/>
          <a:p>
            <a:r>
              <a:rPr lang="en-GB" sz="1800" noProof="0" dirty="0">
                <a:solidFill>
                  <a:schemeClr val="tx1"/>
                </a:solidFill>
              </a:rPr>
              <a:t>The  data on IPSAS compliance prepared for Eurostat show that there </a:t>
            </a:r>
            <a:r>
              <a:rPr lang="en-GB" sz="1800" dirty="0">
                <a:solidFill>
                  <a:schemeClr val="tx1"/>
                </a:solidFill>
              </a:rPr>
              <a:t>have been negligible</a:t>
            </a:r>
            <a:r>
              <a:rPr lang="en-GB" sz="1800" noProof="0" dirty="0">
                <a:solidFill>
                  <a:schemeClr val="tx1"/>
                </a:solidFill>
              </a:rPr>
              <a:t> changes in German accounting maturities at central, state, local, social and general government between the assessments in 2013, 2018 and 2025 (Eurostat, 2014, 2020, 2025, De Clerck et al., 2025). At general government level in 2025, Germany’s accounting maturity at 35% is 22</a:t>
            </a:r>
            <a:r>
              <a:rPr lang="en-GB" sz="1800" baseline="30000" noProof="0" dirty="0">
                <a:solidFill>
                  <a:schemeClr val="tx1"/>
                </a:solidFill>
              </a:rPr>
              <a:t>nd</a:t>
            </a:r>
            <a:r>
              <a:rPr lang="en-GB" sz="1800" noProof="0" dirty="0">
                <a:solidFill>
                  <a:schemeClr val="tx1"/>
                </a:solidFill>
              </a:rPr>
              <a:t> out of 27 member states. In contrast the three Baltic states which started from scratch after formal independence in 1991 scored as follows </a:t>
            </a:r>
            <a:r>
              <a:rPr lang="en-GB" sz="1800" dirty="0">
                <a:solidFill>
                  <a:schemeClr val="tx1"/>
                </a:solidFill>
              </a:rPr>
              <a:t>for general government </a:t>
            </a:r>
            <a:r>
              <a:rPr lang="en-GB" sz="1800" noProof="0" dirty="0">
                <a:solidFill>
                  <a:schemeClr val="tx1"/>
                </a:solidFill>
              </a:rPr>
              <a:t>in 2025: Estonia (</a:t>
            </a:r>
            <a:r>
              <a:rPr lang="en-GB" sz="1800" dirty="0">
                <a:solidFill>
                  <a:schemeClr val="tx1"/>
                </a:solidFill>
              </a:rPr>
              <a:t>91</a:t>
            </a:r>
            <a:r>
              <a:rPr lang="en-GB" sz="1800" noProof="0" dirty="0">
                <a:solidFill>
                  <a:schemeClr val="tx1"/>
                </a:solidFill>
              </a:rPr>
              <a:t>%), Latvia (91%) and Lithuania (85%) </a:t>
            </a:r>
          </a:p>
          <a:p>
            <a:r>
              <a:rPr lang="en-GB" sz="1800" noProof="0" dirty="0">
                <a:solidFill>
                  <a:schemeClr val="tx1"/>
                </a:solidFill>
              </a:rPr>
              <a:t>Most useful theoretical construct with which to understand adoption is the three types of isomorphism: coercive, mimetic and normative. Countries dependent on the IMF/World Bank face coercive isomorphism, as do more recent EU entrants. Long-established EU member countries do not face similar pressures. It is </a:t>
            </a:r>
            <a:r>
              <a:rPr lang="en-GB" sz="1800" dirty="0">
                <a:solidFill>
                  <a:schemeClr val="tx1"/>
                </a:solidFill>
              </a:rPr>
              <a:t>e</a:t>
            </a:r>
            <a:r>
              <a:rPr lang="en-GB" sz="1800" noProof="0" dirty="0" err="1">
                <a:solidFill>
                  <a:schemeClr val="tx1"/>
                </a:solidFill>
              </a:rPr>
              <a:t>asier</a:t>
            </a:r>
            <a:r>
              <a:rPr lang="en-GB" sz="1800" noProof="0" dirty="0">
                <a:solidFill>
                  <a:schemeClr val="tx1"/>
                </a:solidFill>
              </a:rPr>
              <a:t> to increase accounting maturity when a country is small and centralised (as is New Zealand) and more difficult when large</a:t>
            </a:r>
            <a:r>
              <a:rPr lang="en-GB" sz="1800" dirty="0">
                <a:solidFill>
                  <a:schemeClr val="tx1"/>
                </a:solidFill>
              </a:rPr>
              <a:t> and </a:t>
            </a:r>
            <a:r>
              <a:rPr lang="en-GB" sz="1800" noProof="0" dirty="0">
                <a:solidFill>
                  <a:schemeClr val="tx1"/>
                </a:solidFill>
              </a:rPr>
              <a:t>complex and using ageing and incompatible accounting systems. </a:t>
            </a:r>
            <a:r>
              <a:rPr lang="en-GB" sz="1800" dirty="0">
                <a:solidFill>
                  <a:schemeClr val="tx1"/>
                </a:solidFill>
              </a:rPr>
              <a:t>After the shock of the 1992 sterling crisis, </a:t>
            </a:r>
            <a:r>
              <a:rPr lang="en-GB" sz="1800" noProof="0" dirty="0">
                <a:solidFill>
                  <a:schemeClr val="tx1"/>
                </a:solidFill>
              </a:rPr>
              <a:t>UK commitment to accruals started as mimetic (influenced by Australia and New Zealand and the resulting epistemic communities), but it became normative. National traditions (Hyndman et al., 2014, 2018) continue to be influential, as their comparative studies of UK, Austria and UK show</a:t>
            </a:r>
          </a:p>
          <a:p>
            <a:r>
              <a:rPr lang="en-GB" sz="1800" dirty="0">
                <a:solidFill>
                  <a:schemeClr val="tx1"/>
                </a:solidFill>
              </a:rPr>
              <a:t>The statistical accounting mode will continue to dominate. The less harmonisation there is on government financial reporting the more pronounced this will be. Budgeting processes are deeply embedded in cultural and organisational context and will continue to attract more political and media attention than government financial reports. However, doubts will arise about whether government entities that cannot produce accrual accounts can reliably support the input data for the general government sector of the national accounts.</a:t>
            </a:r>
            <a:endParaRPr lang="en-GB" sz="1800" noProof="0" dirty="0">
              <a:solidFill>
                <a:schemeClr val="tx1"/>
              </a:solidFill>
            </a:endParaRPr>
          </a:p>
        </p:txBody>
      </p:sp>
      <p:sp>
        <p:nvSpPr>
          <p:cNvPr id="5" name="Date Placeholder 4">
            <a:extLst>
              <a:ext uri="{FF2B5EF4-FFF2-40B4-BE49-F238E27FC236}">
                <a16:creationId xmlns:a16="http://schemas.microsoft.com/office/drawing/2014/main" id="{2E21ED19-C721-BF87-4DC7-1E3A14C770D0}"/>
              </a:ext>
            </a:extLst>
          </p:cNvPr>
          <p:cNvSpPr>
            <a:spLocks noGrp="1"/>
          </p:cNvSpPr>
          <p:nvPr>
            <p:ph type="dt" sz="half" idx="10"/>
          </p:nvPr>
        </p:nvSpPr>
        <p:spPr>
          <a:xfrm>
            <a:off x="508000" y="6273503"/>
            <a:ext cx="5876032" cy="457200"/>
          </a:xfrm>
        </p:spPr>
        <p:txBody>
          <a:bodyPr/>
          <a:lstStyle/>
          <a:p>
            <a:pPr>
              <a:defRPr/>
            </a:pPr>
            <a:r>
              <a:rPr lang="en-GB" noProof="0" dirty="0"/>
              <a:t>In Defence of IFRS-derived Public Sector Financial Reporting</a:t>
            </a:r>
          </a:p>
        </p:txBody>
      </p:sp>
    </p:spTree>
    <p:extLst>
      <p:ext uri="{BB962C8B-B14F-4D97-AF65-F5344CB8AC3E}">
        <p14:creationId xmlns:p14="http://schemas.microsoft.com/office/powerpoint/2010/main" val="1169068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8C2ACA-5987-4B8C-8593-D6819C9A02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C0E848-0923-E930-FECE-B609E1D5EF06}"/>
              </a:ext>
            </a:extLst>
          </p:cNvPr>
          <p:cNvSpPr>
            <a:spLocks noGrp="1"/>
          </p:cNvSpPr>
          <p:nvPr>
            <p:ph type="title"/>
          </p:nvPr>
        </p:nvSpPr>
        <p:spPr>
          <a:xfrm>
            <a:off x="508000" y="34669"/>
            <a:ext cx="10844584" cy="602704"/>
          </a:xfrm>
        </p:spPr>
        <p:txBody>
          <a:bodyPr/>
          <a:lstStyle/>
          <a:p>
            <a:r>
              <a:rPr lang="en-GB" noProof="0" dirty="0">
                <a:solidFill>
                  <a:schemeClr val="tx1"/>
                </a:solidFill>
              </a:rPr>
              <a:t>Concluding Reflections (1)</a:t>
            </a:r>
          </a:p>
        </p:txBody>
      </p:sp>
      <p:sp>
        <p:nvSpPr>
          <p:cNvPr id="3" name="Content Placeholder 2">
            <a:extLst>
              <a:ext uri="{FF2B5EF4-FFF2-40B4-BE49-F238E27FC236}">
                <a16:creationId xmlns:a16="http://schemas.microsoft.com/office/drawing/2014/main" id="{D68499F8-257F-6525-B759-3FEA73A3F242}"/>
              </a:ext>
            </a:extLst>
          </p:cNvPr>
          <p:cNvSpPr>
            <a:spLocks noGrp="1"/>
          </p:cNvSpPr>
          <p:nvPr>
            <p:ph idx="1"/>
          </p:nvPr>
        </p:nvSpPr>
        <p:spPr>
          <a:xfrm>
            <a:off x="335360" y="756052"/>
            <a:ext cx="11593288" cy="5553268"/>
          </a:xfrm>
        </p:spPr>
        <p:txBody>
          <a:bodyPr/>
          <a:lstStyle/>
          <a:p>
            <a:pPr marL="342000" indent="-342000">
              <a:buFont typeface="+mj-lt"/>
              <a:buAutoNum type="arabicParenR"/>
            </a:pPr>
            <a:r>
              <a:rPr lang="en-GB" sz="2000" noProof="0" dirty="0">
                <a:solidFill>
                  <a:schemeClr val="tx1"/>
                </a:solidFill>
              </a:rPr>
              <a:t>More academic attention is </a:t>
            </a:r>
            <a:r>
              <a:rPr lang="en-GB" sz="2000" dirty="0">
                <a:solidFill>
                  <a:schemeClr val="tx1"/>
                </a:solidFill>
              </a:rPr>
              <a:t>needed</a:t>
            </a:r>
            <a:r>
              <a:rPr lang="en-GB" sz="2000" noProof="0" dirty="0">
                <a:solidFill>
                  <a:schemeClr val="tx1"/>
                </a:solidFill>
              </a:rPr>
              <a:t> to the neglected relationship between government financial reporting and national accounts (Jones, 2000; </a:t>
            </a:r>
            <a:r>
              <a:rPr lang="en-GB" sz="2000" noProof="0" dirty="0" err="1">
                <a:solidFill>
                  <a:schemeClr val="tx1"/>
                </a:solidFill>
              </a:rPr>
              <a:t>Dabbicco</a:t>
            </a:r>
            <a:r>
              <a:rPr lang="en-GB" sz="2000" noProof="0" dirty="0">
                <a:solidFill>
                  <a:schemeClr val="tx1"/>
                </a:solidFill>
              </a:rPr>
              <a:t> and Caruana, 2023). Ball et al. (2025) put emphasis on net worth measures of the public sector fiscal position. There are two different systemic communities but, beneficially, developments on global standardisation of government financial reporting have made these two communities more aware of each other</a:t>
            </a:r>
          </a:p>
          <a:p>
            <a:pPr marL="342000" indent="-342000">
              <a:buFont typeface="+mj-lt"/>
              <a:buAutoNum type="arabicParenR"/>
            </a:pPr>
            <a:r>
              <a:rPr lang="en-GB" sz="2000" dirty="0">
                <a:solidFill>
                  <a:schemeClr val="tx1"/>
                </a:solidFill>
              </a:rPr>
              <a:t>Polycrisis (Tooze, 2022) has been a major factor in the growth of public debt across the world (IMF, 2024). Its multiple dimensions have deteriorated the fiscal positions of most countries. Heald and Hodges (2024) examined the UK case. Accrual accounting cannot be blamed for the UK’s post-Brexit referendum political dysfunctionality, exemplified by the single-party Conservative Government (2015-24) having five Prime Ministers and seven Chancellors of the Exchequer (i.e. Finance Minister). My own counterfactual is that, without accrual accounting, there would be much less fiscal transparency. Politically-driven short-termism has been a factor behind the lack of evidence of better information leading to better decision-making. This is a necessary but not sufficient condition</a:t>
            </a:r>
          </a:p>
          <a:p>
            <a:pPr marL="0" indent="0">
              <a:buNone/>
            </a:pPr>
            <a:endParaRPr lang="en-GB" sz="2000" dirty="0">
              <a:solidFill>
                <a:schemeClr val="tx1"/>
              </a:solidFill>
            </a:endParaRPr>
          </a:p>
        </p:txBody>
      </p:sp>
      <p:sp>
        <p:nvSpPr>
          <p:cNvPr id="5" name="Date Placeholder 4">
            <a:extLst>
              <a:ext uri="{FF2B5EF4-FFF2-40B4-BE49-F238E27FC236}">
                <a16:creationId xmlns:a16="http://schemas.microsoft.com/office/drawing/2014/main" id="{46232437-A44C-A961-36FC-F21ED77864D2}"/>
              </a:ext>
            </a:extLst>
          </p:cNvPr>
          <p:cNvSpPr>
            <a:spLocks noGrp="1"/>
          </p:cNvSpPr>
          <p:nvPr>
            <p:ph type="dt" sz="half" idx="10"/>
          </p:nvPr>
        </p:nvSpPr>
        <p:spPr>
          <a:xfrm>
            <a:off x="508000" y="6248400"/>
            <a:ext cx="5443984" cy="457200"/>
          </a:xfrm>
        </p:spPr>
        <p:txBody>
          <a:bodyPr/>
          <a:lstStyle/>
          <a:p>
            <a:pPr>
              <a:defRPr/>
            </a:pPr>
            <a:r>
              <a:rPr lang="en-GB" noProof="0" dirty="0"/>
              <a:t>In Defence of IFRS-derived Public Sector Financial Reporting</a:t>
            </a:r>
          </a:p>
        </p:txBody>
      </p:sp>
    </p:spTree>
    <p:extLst>
      <p:ext uri="{BB962C8B-B14F-4D97-AF65-F5344CB8AC3E}">
        <p14:creationId xmlns:p14="http://schemas.microsoft.com/office/powerpoint/2010/main" val="2543067821"/>
      </p:ext>
    </p:extLst>
  </p:cSld>
  <p:clrMapOvr>
    <a:masterClrMapping/>
  </p:clrMapOvr>
</p:sld>
</file>

<file path=ppt/theme/theme1.xml><?xml version="1.0" encoding="utf-8"?>
<a:theme xmlns:a="http://schemas.openxmlformats.org/drawingml/2006/main" name="ASBusinessSchool">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ea typeface="ＭＳ Ｐゴシック" charset="-128"/>
            <a:cs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ea typeface="ＭＳ Ｐゴシック" charset="-128"/>
            <a:cs typeface="ＭＳ Ｐゴシック" charset="-128"/>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ASBusinessSchool">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ea typeface="ＭＳ Ｐゴシック" charset="-128"/>
            <a:cs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ea typeface="ＭＳ Ｐゴシック" charset="-128"/>
            <a:cs typeface="ＭＳ Ｐゴシック" charset="-128"/>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ASBusinessSchool</Template>
  <TotalTime>1995</TotalTime>
  <Words>4034</Words>
  <Application>Microsoft Office PowerPoint</Application>
  <PresentationFormat>Widescreen</PresentationFormat>
  <Paragraphs>127</Paragraphs>
  <Slides>14</Slides>
  <Notes>14</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14</vt:i4>
      </vt:variant>
    </vt:vector>
  </HeadingPairs>
  <TitlesOfParts>
    <vt:vector size="19" baseType="lpstr">
      <vt:lpstr>Arial</vt:lpstr>
      <vt:lpstr>Calibri</vt:lpstr>
      <vt:lpstr>Courier New</vt:lpstr>
      <vt:lpstr>ASBusinessSchool</vt:lpstr>
      <vt:lpstr>1_ASBusinessSchool</vt:lpstr>
      <vt:lpstr> In Defence of IFRS-derived Public Sector Financial Reporting</vt:lpstr>
      <vt:lpstr>My Involvement</vt:lpstr>
      <vt:lpstr>Modes of Government Accounting (Heald and Hodges, 2024)</vt:lpstr>
      <vt:lpstr>The Importance of Anchoring</vt:lpstr>
      <vt:lpstr>Addressing Criticisms of Accrual Accounting in Public Sector</vt:lpstr>
      <vt:lpstr>Addressing Criticisms of Basing on IFRS</vt:lpstr>
      <vt:lpstr>Positive Arguments for IFRS-based Financial Reporting</vt:lpstr>
      <vt:lpstr>Recognition of Diverse National Traditions and Institutions</vt:lpstr>
      <vt:lpstr>Concluding Reflections (1)</vt:lpstr>
      <vt:lpstr>Concluding Reflections (2)</vt:lpstr>
      <vt:lpstr>References</vt:lpstr>
      <vt:lpstr>References</vt:lpstr>
      <vt:lpstr>References continued</vt:lpstr>
      <vt:lpstr>References continued</vt:lpstr>
    </vt:vector>
  </TitlesOfParts>
  <Company>University of Glasgow</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ASBS PowerPoint template, version 2</dc:title>
  <dc:creator>Marion Fisher</dc:creator>
  <cp:lastModifiedBy>David Heald</cp:lastModifiedBy>
  <cp:revision>909</cp:revision>
  <cp:lastPrinted>2026-05-25T12:00:11Z</cp:lastPrinted>
  <dcterms:created xsi:type="dcterms:W3CDTF">2012-09-12T08:32:41Z</dcterms:created>
  <dcterms:modified xsi:type="dcterms:W3CDTF">2026-06-16T09:52:20Z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ea">
    <vt:lpwstr>Toolkits</vt:lpwstr>
  </property>
</Properties>
</file>